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b="1" dirty="0"/>
              <a:t>RUU HIP: PELEMAHAN IDEOLOGI PANCASILA</a:t>
            </a:r>
            <a:endParaRPr lang="en-ID" b="1" dirty="0"/>
          </a:p>
        </p:txBody>
      </p:sp>
      <p:sp>
        <p:nvSpPr>
          <p:cNvPr id="3" name="Subtitle 2"/>
          <p:cNvSpPr>
            <a:spLocks noGrp="1"/>
          </p:cNvSpPr>
          <p:nvPr>
            <p:ph type="subTitle" idx="1"/>
          </p:nvPr>
        </p:nvSpPr>
        <p:spPr/>
        <p:txBody>
          <a:bodyPr/>
          <a:lstStyle/>
          <a:p>
            <a:r>
              <a:rPr lang="id-ID" dirty="0"/>
              <a:t>ABDUL MU’TI</a:t>
            </a:r>
          </a:p>
          <a:p>
            <a:r>
              <a:rPr lang="id-ID" dirty="0"/>
              <a:t>SEKRETARIS UMUM PP. MUHAMMADIYAH</a:t>
            </a:r>
            <a:endParaRPr lang="en-ID" dirty="0"/>
          </a:p>
        </p:txBody>
      </p:sp>
    </p:spTree>
    <p:extLst>
      <p:ext uri="{BB962C8B-B14F-4D97-AF65-F5344CB8AC3E}">
        <p14:creationId xmlns:p14="http://schemas.microsoft.com/office/powerpoint/2010/main" val="2746081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latin typeface="Bahnschrift" panose="020B0502040204020203" pitchFamily="34" charset="0"/>
              </a:rPr>
              <a:t>UU HIP TIDAK DIPERLUKAN</a:t>
            </a:r>
            <a:endParaRPr lang="en-ID" dirty="0"/>
          </a:p>
        </p:txBody>
      </p:sp>
      <p:sp>
        <p:nvSpPr>
          <p:cNvPr id="3" name="Content Placeholder 2"/>
          <p:cNvSpPr>
            <a:spLocks noGrp="1"/>
          </p:cNvSpPr>
          <p:nvPr>
            <p:ph idx="1"/>
          </p:nvPr>
        </p:nvSpPr>
        <p:spPr/>
        <p:txBody>
          <a:bodyPr>
            <a:noAutofit/>
          </a:bodyPr>
          <a:lstStyle/>
          <a:p>
            <a:pPr marL="0" indent="0">
              <a:buNone/>
            </a:pPr>
            <a:r>
              <a:rPr lang="id-ID" sz="2400" dirty="0">
                <a:latin typeface="Bahnschrift" panose="020B0502040204020203" pitchFamily="34" charset="0"/>
              </a:rPr>
              <a:t>Pasal 5 (c): Yang dimaksud dengan “asas kesesuaian antara jenis, hierarki, dan materi muatan” adalah bahwa dalam pembentukan Peraturan Perundang-undangan harus benar-benar memperhatikan materi muatan yang tepat sesuai dengan jenis dan hierarki Peraturan Perundang-undangan.</a:t>
            </a:r>
          </a:p>
          <a:p>
            <a:pPr marL="0" indent="0">
              <a:buNone/>
            </a:pPr>
            <a:r>
              <a:rPr lang="id-ID" sz="2400" dirty="0">
                <a:latin typeface="Bahnschrift" panose="020B0502040204020203" pitchFamily="34" charset="0"/>
              </a:rPr>
              <a:t>Pasal 5 (e): Yang dimaksud dengan “asas kedayagunaan dan kehasilgunaan” adalah bahwa setiap Peraturan Perundang-undangan dibuat karena memang benar-benar dibutuhkan dan bermanfaat dalam mengatur kehidupan bermasyarakat, berbangsa, dan bernegara. </a:t>
            </a:r>
            <a:endParaRPr lang="en-ID" sz="2400" dirty="0">
              <a:latin typeface="Bahnschrift" panose="020B0502040204020203" pitchFamily="34" charset="0"/>
            </a:endParaRPr>
          </a:p>
        </p:txBody>
      </p:sp>
    </p:spTree>
    <p:extLst>
      <p:ext uri="{BB962C8B-B14F-4D97-AF65-F5344CB8AC3E}">
        <p14:creationId xmlns:p14="http://schemas.microsoft.com/office/powerpoint/2010/main" val="2525454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latin typeface="Bahnschrift" panose="020B0502040204020203" pitchFamily="34" charset="0"/>
              </a:rPr>
              <a:t>UU HIP TIDAK DIPERLUKAN</a:t>
            </a:r>
            <a:endParaRPr lang="en-ID" dirty="0"/>
          </a:p>
        </p:txBody>
      </p:sp>
      <p:sp>
        <p:nvSpPr>
          <p:cNvPr id="3" name="Content Placeholder 2"/>
          <p:cNvSpPr>
            <a:spLocks noGrp="1"/>
          </p:cNvSpPr>
          <p:nvPr>
            <p:ph idx="1"/>
          </p:nvPr>
        </p:nvSpPr>
        <p:spPr/>
        <p:txBody>
          <a:bodyPr>
            <a:normAutofit lnSpcReduction="10000"/>
          </a:bodyPr>
          <a:lstStyle/>
          <a:p>
            <a:pPr marL="0" indent="0">
              <a:buNone/>
            </a:pPr>
            <a:r>
              <a:rPr lang="id-ID" dirty="0"/>
              <a:t>2. </a:t>
            </a:r>
            <a:r>
              <a:rPr lang="id-ID" sz="2000" dirty="0">
                <a:latin typeface="Bahnschrift" panose="020B0502040204020203" pitchFamily="34" charset="0"/>
              </a:rPr>
              <a:t>Bertentangan dengan UUD 1945; Pasal 5 (c) UU 12/2011.</a:t>
            </a:r>
          </a:p>
          <a:p>
            <a:pPr marL="0" indent="0">
              <a:buNone/>
            </a:pPr>
            <a:r>
              <a:rPr lang="id-ID" sz="2000" dirty="0">
                <a:latin typeface="Bahnschrift" panose="020B0502040204020203" pitchFamily="34" charset="0"/>
              </a:rPr>
              <a:t>Beberapa pasal mereduksi dan bertentangan dengan Pancasila Pembukaan UUD 1945; </a:t>
            </a:r>
          </a:p>
          <a:p>
            <a:pPr marL="0" indent="0">
              <a:buNone/>
            </a:pPr>
            <a:r>
              <a:rPr lang="id-ID" sz="2000" dirty="0">
                <a:latin typeface="Bahnschrift" panose="020B0502040204020203" pitchFamily="34" charset="0"/>
              </a:rPr>
              <a:t>Pasal 3 (1) Pokok-pokok Haluan Ideologi Pancasila memiliki prinsip dasar yang meliputi: ketuhanan; kemanusiaan; kesatuan; kerakyatan/demokrasi; dan keadilan sosial. (2) kelima prinsip dasar sebagaimana dimaksud pada ayat (1) jiwa dan daya penggerak perjuangan rakyat dan bangsa Indonesia yang mencerminkan kepribadian bangsa Indonesia, yaitu gotong-royong.</a:t>
            </a:r>
          </a:p>
          <a:p>
            <a:pPr marL="0" indent="0">
              <a:buNone/>
            </a:pPr>
            <a:r>
              <a:rPr lang="id-ID" sz="2000" dirty="0">
                <a:latin typeface="Bahnschrift" panose="020B0502040204020203" pitchFamily="34" charset="0"/>
              </a:rPr>
              <a:t>Pasal 5: Tujuan Pancasila adalah terwujudnya tujuan negara Indonesia yang merdeka, bersatu, serta berdaulat dalam tata masyarakat adil dan makmur sebagaimana dimaksud dalam Pembukaan Undang-undang Dasar Negara Republik Indonesia tahun 1945.</a:t>
            </a:r>
          </a:p>
          <a:p>
            <a:pPr marL="0" indent="0">
              <a:buNone/>
            </a:pPr>
            <a:endParaRPr lang="id-ID" dirty="0"/>
          </a:p>
          <a:p>
            <a:pPr marL="0" indent="0">
              <a:buNone/>
            </a:pPr>
            <a:endParaRPr lang="en-ID" dirty="0"/>
          </a:p>
        </p:txBody>
      </p:sp>
    </p:spTree>
    <p:extLst>
      <p:ext uri="{BB962C8B-B14F-4D97-AF65-F5344CB8AC3E}">
        <p14:creationId xmlns:p14="http://schemas.microsoft.com/office/powerpoint/2010/main" val="4045080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latin typeface="Bahnschrift" panose="020B0502040204020203" pitchFamily="34" charset="0"/>
              </a:rPr>
              <a:t>UU HIP TIDAK DIPERLUKAN</a:t>
            </a:r>
            <a:endParaRPr lang="en-ID" dirty="0"/>
          </a:p>
        </p:txBody>
      </p:sp>
      <p:sp>
        <p:nvSpPr>
          <p:cNvPr id="3" name="Content Placeholder 2"/>
          <p:cNvSpPr>
            <a:spLocks noGrp="1"/>
          </p:cNvSpPr>
          <p:nvPr>
            <p:ph idx="1"/>
          </p:nvPr>
        </p:nvSpPr>
        <p:spPr/>
        <p:txBody>
          <a:bodyPr>
            <a:noAutofit/>
          </a:bodyPr>
          <a:lstStyle/>
          <a:p>
            <a:r>
              <a:rPr lang="id-ID" sz="2400" dirty="0">
                <a:latin typeface="Bahnschrift" panose="020B0502040204020203" pitchFamily="34" charset="0"/>
              </a:rPr>
              <a:t>Pasal 7:</a:t>
            </a:r>
          </a:p>
          <a:p>
            <a:r>
              <a:rPr lang="id-ID" sz="2400" dirty="0">
                <a:latin typeface="Bahnschrift" panose="020B0502040204020203" pitchFamily="34" charset="0"/>
              </a:rPr>
              <a:t>(1) Ciri pokok Pancasila adalah keadilan dan kesejahteraan sosial dengan semangat kekeluargaan yang merupakan perpaduan prinsip ketuhanan, kemanusiaan, kesatuan, kerakyatan/demokrasi politik dan ekonomi dalam kesatuan;</a:t>
            </a:r>
          </a:p>
          <a:p>
            <a:r>
              <a:rPr lang="id-ID" sz="2400" dirty="0">
                <a:latin typeface="Bahnschrift" panose="020B0502040204020203" pitchFamily="34" charset="0"/>
              </a:rPr>
              <a:t>(2) Ciri pokok Pancasila berupa trisila, yaitu: sosio-nasionalisme, sosio-demokrasi, serta ketuhanan yang berkebudayaan;</a:t>
            </a:r>
          </a:p>
          <a:p>
            <a:r>
              <a:rPr lang="id-ID" sz="2400" dirty="0">
                <a:latin typeface="Bahnschrift" panose="020B0502040204020203" pitchFamily="34" charset="0"/>
              </a:rPr>
              <a:t>(3) Trisila sebagaimana dimaksud pada ayat (2) terkristalisasi dalam ekasila, yaitu gotong-royong.</a:t>
            </a:r>
            <a:endParaRPr lang="en-ID" sz="2400" dirty="0">
              <a:latin typeface="Bahnschrift" panose="020B0502040204020203" pitchFamily="34" charset="0"/>
            </a:endParaRPr>
          </a:p>
        </p:txBody>
      </p:sp>
    </p:spTree>
    <p:extLst>
      <p:ext uri="{BB962C8B-B14F-4D97-AF65-F5344CB8AC3E}">
        <p14:creationId xmlns:p14="http://schemas.microsoft.com/office/powerpoint/2010/main" val="1825710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latin typeface="Bahnschrift" panose="020B0502040204020203" pitchFamily="34" charset="0"/>
              </a:rPr>
              <a:t>UU HIP TIDAK DIPERLUKAN</a:t>
            </a:r>
            <a:endParaRPr lang="en-ID" dirty="0"/>
          </a:p>
        </p:txBody>
      </p:sp>
      <p:sp>
        <p:nvSpPr>
          <p:cNvPr id="3" name="Content Placeholder 2"/>
          <p:cNvSpPr>
            <a:spLocks noGrp="1"/>
          </p:cNvSpPr>
          <p:nvPr>
            <p:ph idx="1"/>
          </p:nvPr>
        </p:nvSpPr>
        <p:spPr/>
        <p:txBody>
          <a:bodyPr/>
          <a:lstStyle/>
          <a:p>
            <a:pPr marL="0" indent="0">
              <a:buNone/>
            </a:pPr>
            <a:r>
              <a:rPr lang="id-ID" dirty="0">
                <a:latin typeface="Bahnschrift" panose="020B0502040204020203" pitchFamily="34" charset="0"/>
              </a:rPr>
              <a:t>3. </a:t>
            </a:r>
            <a:r>
              <a:rPr lang="id-ID" b="1" dirty="0">
                <a:latin typeface="Bahnschrift" panose="020B0502040204020203" pitchFamily="34" charset="0"/>
              </a:rPr>
              <a:t>Ditolak oleh masyarakat, berpotensi menimbulkan masalah sosial-politik, dan perpecahan bangsa.</a:t>
            </a:r>
          </a:p>
          <a:p>
            <a:pPr marL="0" indent="0">
              <a:buNone/>
            </a:pPr>
            <a:r>
              <a:rPr lang="id-ID" dirty="0">
                <a:latin typeface="Bahnschrift" panose="020B0502040204020203" pitchFamily="34" charset="0"/>
              </a:rPr>
              <a:t>Pasal 6 (1) UU 12/2011: Materi muatan Peraturan Perundang-undangan harus mencerminkan asas: pengayoman, kemanusiaan, kebangsaan, kekeluargaan, kenusantaraan, bhinneka tunggal ika, keadilan, kesamaan kedudukan dalam hukum dan pemerintahan, </a:t>
            </a:r>
            <a:r>
              <a:rPr lang="id-ID" b="1" dirty="0">
                <a:latin typeface="Bahnschrift" panose="020B0502040204020203" pitchFamily="34" charset="0"/>
              </a:rPr>
              <a:t>ketertiban dan kepastian hukum</a:t>
            </a:r>
            <a:r>
              <a:rPr lang="id-ID" dirty="0">
                <a:latin typeface="Bahnschrift" panose="020B0502040204020203" pitchFamily="34" charset="0"/>
              </a:rPr>
              <a:t>, dan/atau keseimbangan, keserasian, dan kesetaraan.</a:t>
            </a:r>
          </a:p>
          <a:p>
            <a:pPr marL="0" indent="0">
              <a:buNone/>
            </a:pPr>
            <a:r>
              <a:rPr lang="id-ID" dirty="0">
                <a:latin typeface="Bahnschrift" panose="020B0502040204020203" pitchFamily="34" charset="0"/>
              </a:rPr>
              <a:t>Ketertiban dan kepastian hukum: setiap Materi Muatan Peraturan Perundang-undangan harus dapat mewujudkan ketertiban dalam masyarakat melalui jaminan kepastian hukum.</a:t>
            </a:r>
            <a:endParaRPr lang="en-ID" dirty="0">
              <a:latin typeface="Bahnschrift" panose="020B0502040204020203" pitchFamily="34" charset="0"/>
            </a:endParaRPr>
          </a:p>
        </p:txBody>
      </p:sp>
    </p:spTree>
    <p:extLst>
      <p:ext uri="{BB962C8B-B14F-4D97-AF65-F5344CB8AC3E}">
        <p14:creationId xmlns:p14="http://schemas.microsoft.com/office/powerpoint/2010/main" val="1265080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latin typeface="Bahnschrift" panose="020B0502040204020203" pitchFamily="34" charset="0"/>
              </a:rPr>
              <a:t>UU HIP TIDAK DIPERLUKAN</a:t>
            </a:r>
            <a:endParaRPr lang="en-ID" dirty="0"/>
          </a:p>
        </p:txBody>
      </p:sp>
      <p:sp>
        <p:nvSpPr>
          <p:cNvPr id="3" name="Content Placeholder 2"/>
          <p:cNvSpPr>
            <a:spLocks noGrp="1"/>
          </p:cNvSpPr>
          <p:nvPr>
            <p:ph idx="1"/>
          </p:nvPr>
        </p:nvSpPr>
        <p:spPr/>
        <p:txBody>
          <a:bodyPr>
            <a:normAutofit/>
          </a:bodyPr>
          <a:lstStyle/>
          <a:p>
            <a:r>
              <a:rPr lang="id-ID" sz="2400" b="1" dirty="0">
                <a:latin typeface="Bahnschrift" panose="020B0502040204020203" pitchFamily="34" charset="0"/>
              </a:rPr>
              <a:t>4. terlalu menonjolkan tokoh dan golongan tertentu.</a:t>
            </a:r>
          </a:p>
          <a:p>
            <a:pPr marL="0" indent="0">
              <a:buNone/>
            </a:pPr>
            <a:r>
              <a:rPr lang="id-ID" sz="2400" dirty="0">
                <a:latin typeface="Bahnschrift" panose="020B0502040204020203" pitchFamily="34" charset="0"/>
              </a:rPr>
              <a:t>*  Pancasila merupakan kesepakatan para pendiri sebagai perwujudan tanggung jawab dan jiwa besar untuk persatuan bangsa dan mempertahankan kedaulatan pemerintahan negara Republik Indonesia.</a:t>
            </a:r>
          </a:p>
          <a:p>
            <a:pPr marL="0" indent="0">
              <a:buNone/>
            </a:pPr>
            <a:r>
              <a:rPr lang="id-ID" sz="2400" dirty="0">
                <a:latin typeface="Bahnschrift" panose="020B0502040204020203" pitchFamily="34" charset="0"/>
              </a:rPr>
              <a:t>* Sebagian besar masyarakat bangsa Indonesia telah menerima Pancasila sebagai Dasar Negara.</a:t>
            </a:r>
          </a:p>
          <a:p>
            <a:pPr marL="0" indent="0">
              <a:buNone/>
            </a:pPr>
            <a:r>
              <a:rPr lang="id-ID" sz="2400" dirty="0">
                <a:latin typeface="Bahnschrift" panose="020B0502040204020203" pitchFamily="34" charset="0"/>
              </a:rPr>
              <a:t>* Muhammadiyah menegaskan Negara Pancasila sebagai Darul Ahdi wa syahadah; </a:t>
            </a:r>
            <a:endParaRPr lang="en-ID" sz="2400" dirty="0">
              <a:latin typeface="Bahnschrift" panose="020B0502040204020203" pitchFamily="34" charset="0"/>
            </a:endParaRPr>
          </a:p>
        </p:txBody>
      </p:sp>
    </p:spTree>
    <p:extLst>
      <p:ext uri="{BB962C8B-B14F-4D97-AF65-F5344CB8AC3E}">
        <p14:creationId xmlns:p14="http://schemas.microsoft.com/office/powerpoint/2010/main" val="1469710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latin typeface="Arial Rounded MT Bold" panose="020F0704030504030204" pitchFamily="34" charset="0"/>
              </a:rPr>
              <a:t>USUL KEPADA DPR</a:t>
            </a:r>
            <a:endParaRPr lang="en-ID" dirty="0">
              <a:latin typeface="Arial Rounded MT Bold" panose="020F0704030504030204" pitchFamily="34" charset="0"/>
            </a:endParaRPr>
          </a:p>
        </p:txBody>
      </p:sp>
      <p:sp>
        <p:nvSpPr>
          <p:cNvPr id="3" name="Content Placeholder 2"/>
          <p:cNvSpPr>
            <a:spLocks noGrp="1"/>
          </p:cNvSpPr>
          <p:nvPr>
            <p:ph idx="1"/>
          </p:nvPr>
        </p:nvSpPr>
        <p:spPr/>
        <p:txBody>
          <a:bodyPr/>
          <a:lstStyle/>
          <a:p>
            <a:pPr>
              <a:buAutoNum type="arabicPeriod"/>
            </a:pPr>
            <a:r>
              <a:rPr lang="id-ID" sz="2000" dirty="0">
                <a:latin typeface="Arial Rounded MT Bold" panose="020F0704030504030204" pitchFamily="34" charset="0"/>
              </a:rPr>
              <a:t>Mendengarkan dan memenuhi aspirasi masyarakat yang menolak atau menghendaki pencabutan RUU HIP dalam prolegnas dan tidak mengagendakan usulan RUU baru pengganti RUU HIP.</a:t>
            </a:r>
          </a:p>
          <a:p>
            <a:pPr>
              <a:buAutoNum type="arabicPeriod"/>
            </a:pPr>
            <a:r>
              <a:rPr lang="id-ID" sz="2000" dirty="0">
                <a:latin typeface="Arial Rounded MT Bold" panose="020F0704030504030204" pitchFamily="34" charset="0"/>
              </a:rPr>
              <a:t>Segera menyelenggarakan sidang untuk mencabut RUU HIP dari prolegnas untuk menghindari peningakatan penolakan masyarakat dalam bentuk aksi massa yang berpotensi memicu terjadinya kekerasan di masyarakat.</a:t>
            </a:r>
          </a:p>
          <a:p>
            <a:pPr>
              <a:buAutoNum type="arabicPeriod"/>
            </a:pPr>
            <a:r>
              <a:rPr lang="id-ID" sz="2000" dirty="0">
                <a:latin typeface="Arial Rounded MT Bold" panose="020F0704030504030204" pitchFamily="34" charset="0"/>
              </a:rPr>
              <a:t>Membahas RUU yang benar-benar diperlukan oleh masyarakat dan meningkatkan fungsi pengawasan, terutama penanganan dan penggunaan dana penaggulangan pandemi Covid -19 serta berbagai dampak yang ditimbulkannya.</a:t>
            </a:r>
          </a:p>
          <a:p>
            <a:pPr marL="0" indent="0">
              <a:buNone/>
            </a:pPr>
            <a:endParaRPr lang="en-ID" dirty="0"/>
          </a:p>
        </p:txBody>
      </p:sp>
    </p:spTree>
    <p:extLst>
      <p:ext uri="{BB962C8B-B14F-4D97-AF65-F5344CB8AC3E}">
        <p14:creationId xmlns:p14="http://schemas.microsoft.com/office/powerpoint/2010/main" val="1934900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KEDUDUKAN PANCASILA SUDAH SANGAT KUAT</a:t>
            </a:r>
            <a:endParaRPr lang="en-ID" b="1" dirty="0"/>
          </a:p>
        </p:txBody>
      </p:sp>
      <p:sp>
        <p:nvSpPr>
          <p:cNvPr id="3" name="Content Placeholder 2"/>
          <p:cNvSpPr>
            <a:spLocks noGrp="1"/>
          </p:cNvSpPr>
          <p:nvPr>
            <p:ph idx="1"/>
          </p:nvPr>
        </p:nvSpPr>
        <p:spPr/>
        <p:txBody>
          <a:bodyPr>
            <a:normAutofit/>
          </a:bodyPr>
          <a:lstStyle/>
          <a:p>
            <a:r>
              <a:rPr lang="id-ID" sz="2400" dirty="0"/>
              <a:t>Secara konstitusional kedudukan Pancasila sudah sangat kuat: </a:t>
            </a:r>
          </a:p>
          <a:p>
            <a:r>
              <a:rPr lang="id-ID" sz="2400" dirty="0"/>
              <a:t>1. Pembukaan UUD 1945;</a:t>
            </a:r>
          </a:p>
          <a:p>
            <a:r>
              <a:rPr lang="id-ID" sz="2400" dirty="0"/>
              <a:t>2. TAP MPRS nomor XX/MPRS/1966, TAP MPR nomor V/MPR/1973, TAP MPR nomor IX/MPR/1978, TAP MPR nomor III/MPR/2000 dan TAP MPR nomor 1/MPR/2003 yang di dalamnya diatur antara lain tentang  kedudukan Pancasila sebagai Dasar Negara dan Sumber segala Sumber Hukum di Indonesia.</a:t>
            </a:r>
            <a:endParaRPr lang="en-ID" sz="2400" dirty="0"/>
          </a:p>
        </p:txBody>
      </p:sp>
    </p:spTree>
    <p:extLst>
      <p:ext uri="{BB962C8B-B14F-4D97-AF65-F5344CB8AC3E}">
        <p14:creationId xmlns:p14="http://schemas.microsoft.com/office/powerpoint/2010/main" val="2000480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KEDUDUKAN PANCASILA SUDAH SANGAT KUAT</a:t>
            </a:r>
            <a:endParaRPr lang="en-ID" b="1" dirty="0"/>
          </a:p>
        </p:txBody>
      </p:sp>
      <p:sp>
        <p:nvSpPr>
          <p:cNvPr id="3" name="Content Placeholder 2"/>
          <p:cNvSpPr>
            <a:spLocks noGrp="1"/>
          </p:cNvSpPr>
          <p:nvPr>
            <p:ph idx="1"/>
          </p:nvPr>
        </p:nvSpPr>
        <p:spPr/>
        <p:txBody>
          <a:bodyPr>
            <a:noAutofit/>
          </a:bodyPr>
          <a:lstStyle/>
          <a:p>
            <a:r>
              <a:rPr lang="id-ID" sz="2800" dirty="0"/>
              <a:t>Terdapat berbagai Undang-undang yang didalamnya disebutkan tentang Pancasila sebagai dasar, azas, dan nilai. Antara lain: Undang-undang tentang Penyelenggaraan Pemilu; Undang-undang tentang Susunan dan Kedudukan MPR, DPR, DPD, dan DPRD; Undang-undang Peradilan Umum; Undang-undang Peradilan Agama; Undang-undang Penyiaran, dll.</a:t>
            </a:r>
            <a:endParaRPr lang="en-ID" sz="2800" dirty="0"/>
          </a:p>
        </p:txBody>
      </p:sp>
    </p:spTree>
    <p:extLst>
      <p:ext uri="{BB962C8B-B14F-4D97-AF65-F5344CB8AC3E}">
        <p14:creationId xmlns:p14="http://schemas.microsoft.com/office/powerpoint/2010/main" val="3798426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KEDUDUKAN PANCASILA SUDAH SANGAT KUAT</a:t>
            </a:r>
            <a:endParaRPr lang="en-ID" b="1" dirty="0"/>
          </a:p>
        </p:txBody>
      </p:sp>
      <p:sp>
        <p:nvSpPr>
          <p:cNvPr id="3" name="Content Placeholder 2"/>
          <p:cNvSpPr>
            <a:spLocks noGrp="1"/>
          </p:cNvSpPr>
          <p:nvPr>
            <p:ph idx="1"/>
          </p:nvPr>
        </p:nvSpPr>
        <p:spPr/>
        <p:txBody>
          <a:bodyPr/>
          <a:lstStyle/>
          <a:p>
            <a:r>
              <a:rPr lang="id-ID" dirty="0"/>
              <a:t>PERPRES NO. 7/2018: BADAN PEMBINAAN IDEOLOGI PANCASILA (BPIP)</a:t>
            </a:r>
          </a:p>
          <a:p>
            <a:pPr marL="0" indent="0">
              <a:buNone/>
            </a:pPr>
            <a:r>
              <a:rPr lang="id-ID" sz="2000" dirty="0"/>
              <a:t>Pasal 3: </a:t>
            </a:r>
          </a:p>
          <a:p>
            <a:pPr marL="0" indent="0">
              <a:buNone/>
            </a:pPr>
            <a:r>
              <a:rPr lang="id-ID" sz="2000" dirty="0"/>
              <a:t>BPIP mempunyai tugas membantu Presiden dalam merumuskan arah kebijakan pembinaan ideologi Pancasila, melaksanakan koordinasi, sinkronisasi, dan pengendalian pembinaan ideologi Pancasila secara menyeluruh dan berkelanjutan, dan melaksanakan standarisasi pendidikan dan pelatihan, serta memberikan rekomendasi berdasarkan hasil kajian terhadap kebijakan atau regulasi yang bertentangan dengan Pancasila kepada lembaga tinggi negara, kemeterian/lembaga, pemerintah daerah, organisasi sosial politik, dan komponen masyarakat lainnya.</a:t>
            </a:r>
          </a:p>
          <a:p>
            <a:endParaRPr lang="en-ID" dirty="0"/>
          </a:p>
        </p:txBody>
      </p:sp>
    </p:spTree>
    <p:extLst>
      <p:ext uri="{BB962C8B-B14F-4D97-AF65-F5344CB8AC3E}">
        <p14:creationId xmlns:p14="http://schemas.microsoft.com/office/powerpoint/2010/main" val="1375615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KEDUDUKAN PANCASILA SUDAH SANGAT KUAT</a:t>
            </a:r>
            <a:endParaRPr lang="en-ID" b="1" dirty="0"/>
          </a:p>
        </p:txBody>
      </p:sp>
      <p:sp>
        <p:nvSpPr>
          <p:cNvPr id="3" name="Content Placeholder 2"/>
          <p:cNvSpPr>
            <a:spLocks noGrp="1"/>
          </p:cNvSpPr>
          <p:nvPr>
            <p:ph idx="1"/>
          </p:nvPr>
        </p:nvSpPr>
        <p:spPr/>
        <p:txBody>
          <a:bodyPr>
            <a:normAutofit fontScale="92500" lnSpcReduction="20000"/>
          </a:bodyPr>
          <a:lstStyle/>
          <a:p>
            <a:r>
              <a:rPr lang="id-ID" sz="2600" dirty="0"/>
              <a:t>PERPRES NOMOR 7/2018 TENTANG BPIP.</a:t>
            </a:r>
          </a:p>
          <a:p>
            <a:r>
              <a:rPr lang="id-ID" sz="2600" dirty="0"/>
              <a:t>Pasal 4: Dalam melaksanakan tugas sebagaimana dimaksud dalam pasal 3, BPIP menyelenggarakan fungsi:</a:t>
            </a:r>
          </a:p>
          <a:p>
            <a:pPr>
              <a:buAutoNum type="alphaLcPeriod"/>
            </a:pPr>
            <a:r>
              <a:rPr lang="id-ID" sz="2600" dirty="0"/>
              <a:t>Perumusan arah kebijakan pembinaan Ideologi Pancasila;</a:t>
            </a:r>
          </a:p>
          <a:p>
            <a:pPr>
              <a:buAutoNum type="alphaLcPeriod"/>
            </a:pPr>
            <a:r>
              <a:rPr lang="id-ID" sz="2600" dirty="0"/>
              <a:t>Penyusunan garis-garis besar haluan Ideologi Pancasila dan peta jalan pembinaan ideologi Pancasila;</a:t>
            </a:r>
          </a:p>
          <a:p>
            <a:pPr>
              <a:buAutoNum type="alphaLcPeriod"/>
            </a:pPr>
            <a:r>
              <a:rPr lang="id-ID" sz="2600" dirty="0"/>
              <a:t>Penyusunan dan pelaksanaan rencana kerja dan program pembinaan ideologi Pancasila;</a:t>
            </a:r>
          </a:p>
          <a:p>
            <a:pPr marL="0" indent="0">
              <a:buNone/>
            </a:pPr>
            <a:endParaRPr lang="en-ID" dirty="0"/>
          </a:p>
        </p:txBody>
      </p:sp>
    </p:spTree>
    <p:extLst>
      <p:ext uri="{BB962C8B-B14F-4D97-AF65-F5344CB8AC3E}">
        <p14:creationId xmlns:p14="http://schemas.microsoft.com/office/powerpoint/2010/main" val="272504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KEDUDUKAN PANCASILA SUDAH SANGAT KUAT</a:t>
            </a:r>
            <a:endParaRPr lang="en-ID" b="1" dirty="0"/>
          </a:p>
        </p:txBody>
      </p:sp>
      <p:sp>
        <p:nvSpPr>
          <p:cNvPr id="3" name="Content Placeholder 2"/>
          <p:cNvSpPr>
            <a:spLocks noGrp="1"/>
          </p:cNvSpPr>
          <p:nvPr>
            <p:ph idx="1"/>
          </p:nvPr>
        </p:nvSpPr>
        <p:spPr/>
        <p:txBody>
          <a:bodyPr>
            <a:normAutofit lnSpcReduction="10000"/>
          </a:bodyPr>
          <a:lstStyle/>
          <a:p>
            <a:r>
              <a:rPr lang="id-ID" dirty="0"/>
              <a:t>PERPRES NOMOR 7/2018 TENTANG BPIP.</a:t>
            </a:r>
          </a:p>
          <a:p>
            <a:r>
              <a:rPr lang="id-ID" dirty="0"/>
              <a:t>Pasal 4: Dalam melaksanakan tugas sebagaimana dimaksud dalam pasal 3, BPIP menyelenggarakan fungsi:</a:t>
            </a:r>
          </a:p>
          <a:p>
            <a:pPr>
              <a:buAutoNum type="alphaLcPeriod" startAt="4"/>
            </a:pPr>
            <a:r>
              <a:rPr lang="id-ID" dirty="0"/>
              <a:t>Koordinasi, sinkronisasi, dan pengendalian pelaksanaan pembinaan Ideologi Pancasila.</a:t>
            </a:r>
          </a:p>
          <a:p>
            <a:pPr>
              <a:buAutoNum type="alphaLcPeriod" startAt="4"/>
            </a:pPr>
            <a:r>
              <a:rPr lang="id-ID" dirty="0"/>
              <a:t>Pengaturan pembinaan Ideologi Pancasila;</a:t>
            </a:r>
          </a:p>
          <a:p>
            <a:pPr>
              <a:buAutoNum type="alphaLcPeriod" startAt="4"/>
            </a:pPr>
            <a:r>
              <a:rPr lang="id-ID" dirty="0"/>
              <a:t>Pelaksanaan pemantauan, evaluasi, dan pengusulan langkah dan strategi untuk memperlancar pelaksanaan pembinaan Ideologi Pancasila;</a:t>
            </a:r>
          </a:p>
          <a:p>
            <a:pPr>
              <a:buAutoNum type="alphaLcPeriod" startAt="4"/>
            </a:pPr>
            <a:r>
              <a:rPr lang="id-ID" dirty="0"/>
              <a:t>Pelaksanaan sosialisasi dan kerjasama serta hubungan lembaga tinggi negara, kementerian/lembaga, pemerintahan daerah, organisasi sosial politik, dan komponen masyarakat lainnya dalam pelaksanaan pembinaan Ideologi Pancasila;</a:t>
            </a:r>
          </a:p>
          <a:p>
            <a:pPr marL="0" indent="0">
              <a:buNone/>
            </a:pPr>
            <a:endParaRPr lang="en-ID" dirty="0"/>
          </a:p>
        </p:txBody>
      </p:sp>
    </p:spTree>
    <p:extLst>
      <p:ext uri="{BB962C8B-B14F-4D97-AF65-F5344CB8AC3E}">
        <p14:creationId xmlns:p14="http://schemas.microsoft.com/office/powerpoint/2010/main" val="2645022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KEDUDUKAN PANCASILA SUDAH SANGAT KUAT</a:t>
            </a:r>
            <a:endParaRPr lang="en-ID" b="1" dirty="0"/>
          </a:p>
        </p:txBody>
      </p:sp>
      <p:sp>
        <p:nvSpPr>
          <p:cNvPr id="3" name="Content Placeholder 2"/>
          <p:cNvSpPr>
            <a:spLocks noGrp="1"/>
          </p:cNvSpPr>
          <p:nvPr>
            <p:ph idx="1"/>
          </p:nvPr>
        </p:nvSpPr>
        <p:spPr/>
        <p:txBody>
          <a:bodyPr/>
          <a:lstStyle/>
          <a:p>
            <a:r>
              <a:rPr lang="id-ID" dirty="0"/>
              <a:t>PERPRES NOMOR 7/2018 TENTANG BPIP.</a:t>
            </a:r>
          </a:p>
          <a:p>
            <a:r>
              <a:rPr lang="id-ID" dirty="0"/>
              <a:t>Pasal 4: Dalam melaksanakan tugas sebagaimana dimaksud dalam pasal 3, BPIP menyelenggarakan fungsi:</a:t>
            </a:r>
          </a:p>
          <a:p>
            <a:pPr marL="0" indent="0">
              <a:buNone/>
            </a:pPr>
            <a:r>
              <a:rPr lang="id-ID" dirty="0"/>
              <a:t>h. Pengkajian materi dan metodologi pembelajaran Pancasila;</a:t>
            </a:r>
          </a:p>
          <a:p>
            <a:pPr marL="400050" indent="-400050">
              <a:buAutoNum type="romanLcPeriod"/>
            </a:pPr>
            <a:r>
              <a:rPr lang="id-ID" dirty="0"/>
              <a:t>Advokasi penerapan pembinaan Ideologi Pancasila dalam pembentukan dan pelaksanaan regulasi;</a:t>
            </a:r>
          </a:p>
          <a:p>
            <a:pPr marL="0" indent="0">
              <a:buNone/>
            </a:pPr>
            <a:r>
              <a:rPr lang="id-ID" dirty="0"/>
              <a:t>j. Penyusunan standarisasi pendidikan dan pelatihan Pancasila serta menyelenggarakan pendidikan dan pelatihan;</a:t>
            </a:r>
          </a:p>
          <a:p>
            <a:pPr marL="0" indent="0">
              <a:buNone/>
            </a:pPr>
            <a:r>
              <a:rPr lang="id-ID" dirty="0"/>
              <a:t>k. Perumusan dan penyampaian rekomendasi kebijakan atau regulasi yang bertentangan dengan Pancasila;</a:t>
            </a:r>
          </a:p>
          <a:p>
            <a:pPr marL="400050" indent="-400050">
              <a:buAutoNum type="romanLcPeriod"/>
            </a:pPr>
            <a:endParaRPr lang="id-ID" dirty="0"/>
          </a:p>
          <a:p>
            <a:pPr marL="0" indent="0">
              <a:buNone/>
            </a:pPr>
            <a:endParaRPr lang="id-ID" dirty="0"/>
          </a:p>
        </p:txBody>
      </p:sp>
    </p:spTree>
    <p:extLst>
      <p:ext uri="{BB962C8B-B14F-4D97-AF65-F5344CB8AC3E}">
        <p14:creationId xmlns:p14="http://schemas.microsoft.com/office/powerpoint/2010/main" val="980317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KEDUDUKAN PANCASILA SUDAH SANGAT KUAT</a:t>
            </a:r>
            <a:endParaRPr lang="en-ID" b="1" dirty="0"/>
          </a:p>
        </p:txBody>
      </p:sp>
      <p:sp>
        <p:nvSpPr>
          <p:cNvPr id="3" name="Content Placeholder 2"/>
          <p:cNvSpPr>
            <a:spLocks noGrp="1"/>
          </p:cNvSpPr>
          <p:nvPr>
            <p:ph idx="1"/>
          </p:nvPr>
        </p:nvSpPr>
        <p:spPr/>
        <p:txBody>
          <a:bodyPr>
            <a:noAutofit/>
          </a:bodyPr>
          <a:lstStyle/>
          <a:p>
            <a:r>
              <a:rPr lang="id-ID" sz="2000" dirty="0">
                <a:latin typeface="Bahnschrift" panose="020B0502040204020203" pitchFamily="34" charset="0"/>
              </a:rPr>
              <a:t>PERPRES 87 TAHUN 2017 TENTANG PENGUATAN PENDIDIKAN KARAKTER (PPK)</a:t>
            </a:r>
          </a:p>
          <a:p>
            <a:pPr marL="0" indent="0">
              <a:buNone/>
            </a:pPr>
            <a:r>
              <a:rPr lang="id-ID" sz="2000" dirty="0">
                <a:latin typeface="Bahnschrift" panose="020B0502040204020203" pitchFamily="34" charset="0"/>
              </a:rPr>
              <a:t>Pasal 2 (a): membangun dan membekali peserta didik sebagai generasi emas Indonesia tahun 2045 dengan jiwa Pancasila dan pendidikan karakter yang baik guna menghadapi dinamika perubahan di masa depan;</a:t>
            </a:r>
          </a:p>
          <a:p>
            <a:pPr marL="0" indent="0">
              <a:buNone/>
            </a:pPr>
            <a:r>
              <a:rPr lang="id-ID" sz="2000" dirty="0">
                <a:latin typeface="Bahnschrift" panose="020B0502040204020203" pitchFamily="34" charset="0"/>
              </a:rPr>
              <a:t>Pasal 3: PPK dilaksanakan dengan menerapkan nilai-nilai Pancasila dalam pendidikan karakter terutama meliputi nilai-nilai religius, jujur, toleran, disiplin, bekerja keras, kreatif, mandiri, demokratis, rasa ingin tahu, semangat kebangsaan, cinta tanah air, menghargai prestasi, komunikatif, cinta damai, gemar membaca, peduli lingkungan, peduli sosial, dan bertanggung jawab.</a:t>
            </a:r>
            <a:endParaRPr lang="en-ID" sz="2400" dirty="0">
              <a:latin typeface="Bahnschrift" panose="020B0502040204020203" pitchFamily="34" charset="0"/>
            </a:endParaRPr>
          </a:p>
        </p:txBody>
      </p:sp>
    </p:spTree>
    <p:extLst>
      <p:ext uri="{BB962C8B-B14F-4D97-AF65-F5344CB8AC3E}">
        <p14:creationId xmlns:p14="http://schemas.microsoft.com/office/powerpoint/2010/main" val="2914915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latin typeface="Bahnschrift" panose="020B0502040204020203" pitchFamily="34" charset="0"/>
              </a:rPr>
              <a:t>UU HIP TIDAK DIPERLUKAN</a:t>
            </a:r>
            <a:endParaRPr lang="en-ID" b="1" dirty="0">
              <a:latin typeface="Bahnschrift" panose="020B0502040204020203" pitchFamily="34" charset="0"/>
            </a:endParaRPr>
          </a:p>
        </p:txBody>
      </p:sp>
      <p:sp>
        <p:nvSpPr>
          <p:cNvPr id="3" name="Content Placeholder 2"/>
          <p:cNvSpPr>
            <a:spLocks noGrp="1"/>
          </p:cNvSpPr>
          <p:nvPr>
            <p:ph idx="1"/>
          </p:nvPr>
        </p:nvSpPr>
        <p:spPr/>
        <p:txBody>
          <a:bodyPr>
            <a:noAutofit/>
          </a:bodyPr>
          <a:lstStyle/>
          <a:p>
            <a:pPr>
              <a:buAutoNum type="arabicPeriod"/>
            </a:pPr>
            <a:r>
              <a:rPr lang="id-ID" sz="2400" b="1" dirty="0">
                <a:latin typeface="Arial Unicode MS" panose="020B0604020202020204" pitchFamily="34" charset="-128"/>
                <a:ea typeface="Arial Unicode MS" panose="020B0604020202020204" pitchFamily="34" charset="-128"/>
                <a:cs typeface="Arial Unicode MS" panose="020B0604020202020204" pitchFamily="34" charset="-128"/>
              </a:rPr>
              <a:t>Ketentuan dan dasar hukum Pancasila sebagai Dasar Negara sudah sangat kuat: </a:t>
            </a:r>
            <a:r>
              <a:rPr lang="id-ID" sz="2400" dirty="0">
                <a:latin typeface="Arial Unicode MS" panose="020B0604020202020204" pitchFamily="34" charset="-128"/>
                <a:ea typeface="Arial Unicode MS" panose="020B0604020202020204" pitchFamily="34" charset="-128"/>
                <a:cs typeface="Arial Unicode MS" panose="020B0604020202020204" pitchFamily="34" charset="-128"/>
              </a:rPr>
              <a:t>Pembukaan UUD 1945 dan Ketetapan MPR. Pasal 5 UU nomor 12/2011 tentang Pembentukan Peraturan Perundang-undangan: Dalam membentuk Peraturan Perundang-undangan harus dilakukan pada asas pembentukan Peraturan Perundang-undangan yang baik, yang meliputi: (a) kejelasan tujuan; (b) kelembagaan atau pejabat pembentuk yang tepat; (c) kesesuaian antara jenis, hierarki, dan materi muatan; (d) dapat dilaksanakan; (e) kedayagunaan dan kehasilgunaan; (f) kejelasan rumusan; dan (g) keterbukaan;</a:t>
            </a:r>
            <a:endParaRPr lang="en-ID" sz="2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9862827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140</TotalTime>
  <Words>1174</Words>
  <Application>Microsoft Office PowerPoint</Application>
  <PresentationFormat>Layar Lebar</PresentationFormat>
  <Paragraphs>65</Paragraphs>
  <Slides>15</Slides>
  <Notes>0</Notes>
  <HiddenSlides>0</HiddenSlides>
  <MMClips>0</MMClips>
  <ScaleCrop>false</ScaleCrop>
  <HeadingPairs>
    <vt:vector size="4" baseType="variant">
      <vt:variant>
        <vt:lpstr>Tema</vt:lpstr>
      </vt:variant>
      <vt:variant>
        <vt:i4>1</vt:i4>
      </vt:variant>
      <vt:variant>
        <vt:lpstr>Judul Slide</vt:lpstr>
      </vt:variant>
      <vt:variant>
        <vt:i4>15</vt:i4>
      </vt:variant>
    </vt:vector>
  </HeadingPairs>
  <TitlesOfParts>
    <vt:vector size="16" baseType="lpstr">
      <vt:lpstr>Wisp</vt:lpstr>
      <vt:lpstr>RUU HIP: PELEMAHAN IDEOLOGI PANCASILA</vt:lpstr>
      <vt:lpstr>KEDUDUKAN PANCASILA SUDAH SANGAT KUAT</vt:lpstr>
      <vt:lpstr>KEDUDUKAN PANCASILA SUDAH SANGAT KUAT</vt:lpstr>
      <vt:lpstr>KEDUDUKAN PANCASILA SUDAH SANGAT KUAT</vt:lpstr>
      <vt:lpstr>KEDUDUKAN PANCASILA SUDAH SANGAT KUAT</vt:lpstr>
      <vt:lpstr>KEDUDUKAN PANCASILA SUDAH SANGAT KUAT</vt:lpstr>
      <vt:lpstr>KEDUDUKAN PANCASILA SUDAH SANGAT KUAT</vt:lpstr>
      <vt:lpstr>KEDUDUKAN PANCASILA SUDAH SANGAT KUAT</vt:lpstr>
      <vt:lpstr>UU HIP TIDAK DIPERLUKAN</vt:lpstr>
      <vt:lpstr>UU HIP TIDAK DIPERLUKAN</vt:lpstr>
      <vt:lpstr>UU HIP TIDAK DIPERLUKAN</vt:lpstr>
      <vt:lpstr>UU HIP TIDAK DIPERLUKAN</vt:lpstr>
      <vt:lpstr>UU HIP TIDAK DIPERLUKAN</vt:lpstr>
      <vt:lpstr>UU HIP TIDAK DIPERLUKAN</vt:lpstr>
      <vt:lpstr>USUL KEPADA DPR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RUU HIP: PELEMAHAN IDEOLOGI PANCASILA</dc:title>
  <dc:creator>User</dc:creator>
  <cp:lastModifiedBy>poncojari wahyono</cp:lastModifiedBy>
  <cp:revision>16</cp:revision>
  <dcterms:created xsi:type="dcterms:W3CDTF">2020-07-01T23:32:23Z</dcterms:created>
  <dcterms:modified xsi:type="dcterms:W3CDTF">2020-07-02T02:24:10Z</dcterms:modified>
</cp:coreProperties>
</file>