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9" r:id="rId3"/>
    <p:sldId id="266" r:id="rId4"/>
    <p:sldId id="260" r:id="rId5"/>
    <p:sldId id="265" r:id="rId6"/>
    <p:sldId id="268" r:id="rId7"/>
    <p:sldId id="270" r:id="rId8"/>
    <p:sldId id="271" r:id="rId9"/>
    <p:sldId id="272" r:id="rId10"/>
    <p:sldId id="273" r:id="rId11"/>
    <p:sldId id="275" r:id="rId12"/>
    <p:sldId id="278" r:id="rId13"/>
    <p:sldId id="279" r:id="rId14"/>
    <p:sldId id="281" r:id="rId15"/>
    <p:sldId id="282" r:id="rId16"/>
    <p:sldId id="284" r:id="rId17"/>
    <p:sldId id="285" r:id="rId18"/>
    <p:sldId id="286" r:id="rId19"/>
    <p:sldId id="288" r:id="rId20"/>
    <p:sldId id="290" r:id="rId21"/>
    <p:sldId id="291" r:id="rId22"/>
    <p:sldId id="276" r:id="rId23"/>
    <p:sldId id="277" r:id="rId24"/>
    <p:sldId id="292" r:id="rId25"/>
    <p:sldId id="263" r:id="rId26"/>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0" d="100"/>
          <a:sy n="80" d="100"/>
        </p:scale>
        <p:origin x="136" y="-3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7A20450-A8FD-4C38-A64D-E0941422EEB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69E079E-B7F7-455D-8F6F-AC60B60118E6}">
      <dgm:prSet phldrT="[Text]" custT="1"/>
      <dgm:spPr>
        <a:solidFill>
          <a:schemeClr val="accent2"/>
        </a:solidFill>
      </dgm:spPr>
      <dgm:t>
        <a:bodyPr/>
        <a:lstStyle/>
        <a:p>
          <a:r>
            <a:rPr lang="id-ID" sz="2400" b="1" noProof="0" dirty="0" smtClean="0"/>
            <a:t>API: </a:t>
          </a:r>
          <a:r>
            <a:rPr lang="id-ID" sz="2400" b="0" noProof="0" dirty="0" smtClean="0"/>
            <a:t>Me</a:t>
          </a:r>
          <a:r>
            <a:rPr lang="id-ID" sz="2400" noProof="0" dirty="0" smtClean="0"/>
            <a:t>ndukung pemerintah yang mengambil kebijakan untuk menunda dan mengembalikan RUU HIP kepada lembaga legislatif . Menyarankan RUU HIP di ubah menjadi RUU Pembinaan Ideologi Pancasila</a:t>
          </a:r>
          <a:endParaRPr lang="id-ID" sz="2400" noProof="0" dirty="0"/>
        </a:p>
      </dgm:t>
    </dgm:pt>
    <dgm:pt modelId="{0A08543D-BE8E-46B2-AE58-BF9EBF84D8DB}" cxnId="{5DE5B47A-F758-430D-A125-0B53759DE64F}" type="parTrans">
      <dgm:prSet/>
      <dgm:spPr/>
      <dgm:t>
        <a:bodyPr/>
        <a:lstStyle/>
        <a:p>
          <a:endParaRPr lang="en-US"/>
        </a:p>
      </dgm:t>
    </dgm:pt>
    <dgm:pt modelId="{E4912FD9-209F-4425-95E1-ADD8E1CB1466}" cxnId="{5DE5B47A-F758-430D-A125-0B53759DE64F}" type="sibTrans">
      <dgm:prSet/>
      <dgm:spPr/>
      <dgm:t>
        <a:bodyPr/>
        <a:lstStyle/>
        <a:p>
          <a:endParaRPr lang="en-US"/>
        </a:p>
      </dgm:t>
    </dgm:pt>
    <dgm:pt modelId="{3B118AF4-5745-417B-8C5A-360F9C664629}">
      <dgm:prSet phldrT="[Text]" custT="1"/>
      <dgm:spPr>
        <a:solidFill>
          <a:schemeClr val="accent6">
            <a:lumMod val="75000"/>
          </a:schemeClr>
        </a:solidFill>
      </dgm:spPr>
      <dgm:t>
        <a:bodyPr/>
        <a:lstStyle/>
        <a:p>
          <a:r>
            <a:rPr lang="id-ID" sz="2000" b="1" noProof="0" dirty="0" smtClean="0"/>
            <a:t>FPKPK:Rancangan Undang-Undang Haluan Ideologi Pancasila (RUU HIP) yang sekarang sedang ditunda pembahasannya oleh Pemerintah, sebaiknya tidak sekedar ditunda, namun lebih bijaksana apabila tidak dilanjutkan dibahas, sampai situasi kondusif, dan ada kajian komprehensif yang melibatkan elemen masyarakat.</a:t>
          </a:r>
          <a:endParaRPr lang="id-ID" sz="2000" b="1" noProof="0" dirty="0"/>
        </a:p>
      </dgm:t>
    </dgm:pt>
    <dgm:pt modelId="{928E27A4-CAE1-43C6-917C-32F745022068}" cxnId="{4A82BF50-0BDE-4B5A-82E4-9D586182F006}" type="parTrans">
      <dgm:prSet/>
      <dgm:spPr/>
      <dgm:t>
        <a:bodyPr/>
        <a:lstStyle/>
        <a:p>
          <a:endParaRPr lang="en-US"/>
        </a:p>
      </dgm:t>
    </dgm:pt>
    <dgm:pt modelId="{067D1A55-999D-4814-81DD-43BC7276AC30}" cxnId="{4A82BF50-0BDE-4B5A-82E4-9D586182F006}" type="sibTrans">
      <dgm:prSet/>
      <dgm:spPr/>
      <dgm:t>
        <a:bodyPr/>
        <a:lstStyle/>
        <a:p>
          <a:endParaRPr lang="en-US"/>
        </a:p>
      </dgm:t>
    </dgm:pt>
    <dgm:pt modelId="{48D47F96-7028-4F0E-9D4C-0372484908EA}">
      <dgm:prSet phldrT="[Text]" custT="1"/>
      <dgm:spPr>
        <a:solidFill>
          <a:schemeClr val="accent5">
            <a:lumMod val="75000"/>
          </a:schemeClr>
        </a:solidFill>
      </dgm:spPr>
      <dgm:t>
        <a:bodyPr/>
        <a:lstStyle/>
        <a:p>
          <a:endParaRPr lang="id-ID" sz="2400" b="1" dirty="0" smtClean="0"/>
        </a:p>
        <a:p>
          <a:r>
            <a:rPr lang="id-ID" sz="2400" b="1" noProof="0" dirty="0" smtClean="0"/>
            <a:t>AP3KNI</a:t>
          </a:r>
          <a:r>
            <a:rPr lang="id-ID" sz="2000" b="1" noProof="0" dirty="0" smtClean="0"/>
            <a:t>: MENOLAK Rancangan Undang-Undang Haluan Ideologi Pancasila (RUU HIP) dan meminta kepada Pemerintah dan DPR RI untuk MENGHENTIKAN proses pembahasan RUU HIP.</a:t>
          </a:r>
        </a:p>
        <a:p>
          <a:endParaRPr lang="en-US" sz="2000" b="1" dirty="0"/>
        </a:p>
      </dgm:t>
    </dgm:pt>
    <dgm:pt modelId="{2AA6430C-47CB-44F6-BED8-46B5CBCDBCAB}" cxnId="{FD9A361F-4056-4635-8D52-EF54979BE49C}" type="parTrans">
      <dgm:prSet/>
      <dgm:spPr/>
      <dgm:t>
        <a:bodyPr/>
        <a:lstStyle/>
        <a:p>
          <a:endParaRPr lang="en-US"/>
        </a:p>
      </dgm:t>
    </dgm:pt>
    <dgm:pt modelId="{E0B258DB-0F5A-4EE5-9D33-88BE0B45F99D}" cxnId="{FD9A361F-4056-4635-8D52-EF54979BE49C}" type="sibTrans">
      <dgm:prSet/>
      <dgm:spPr/>
      <dgm:t>
        <a:bodyPr/>
        <a:lstStyle/>
        <a:p>
          <a:endParaRPr lang="en-US"/>
        </a:p>
      </dgm:t>
    </dgm:pt>
    <dgm:pt modelId="{8EE33582-A0AF-4AD9-B91E-BCF156CA4301}">
      <dgm:prSet phldrT="[Text]" custT="1"/>
      <dgm:spPr>
        <a:solidFill>
          <a:schemeClr val="accent4">
            <a:lumMod val="50000"/>
          </a:schemeClr>
        </a:solidFill>
      </dgm:spPr>
      <dgm:t>
        <a:bodyPr/>
        <a:lstStyle/>
        <a:p>
          <a:r>
            <a:rPr lang="id-ID" sz="2000" b="1" noProof="0" dirty="0" smtClean="0"/>
            <a:t>DGB UPI: Menolak Rancangan  Undang-Undang    Haluan    ldeologi   Pancasila    dan   meminta   DPR   dan pemerintah membatalkan  RUU  HIP</a:t>
          </a:r>
          <a:endParaRPr lang="id-ID" sz="2000" b="1" noProof="0" dirty="0"/>
        </a:p>
      </dgm:t>
    </dgm:pt>
    <dgm:pt modelId="{1A978156-D381-440B-942F-8F9DF84D73BE}" cxnId="{BEA00FAA-2BC9-487B-AB2B-8ED9BEAFBC5E}" type="parTrans">
      <dgm:prSet/>
      <dgm:spPr/>
      <dgm:t>
        <a:bodyPr/>
        <a:lstStyle/>
        <a:p>
          <a:endParaRPr lang="en-US"/>
        </a:p>
      </dgm:t>
    </dgm:pt>
    <dgm:pt modelId="{04D093FD-F5DE-446A-A5FD-40D895D3DA6D}" cxnId="{BEA00FAA-2BC9-487B-AB2B-8ED9BEAFBC5E}" type="sibTrans">
      <dgm:prSet/>
      <dgm:spPr/>
      <dgm:t>
        <a:bodyPr/>
        <a:lstStyle/>
        <a:p>
          <a:endParaRPr lang="en-US"/>
        </a:p>
      </dgm:t>
    </dgm:pt>
    <dgm:pt modelId="{4F8799FD-333D-430F-8BFD-1574F7932CB3}" type="pres">
      <dgm:prSet presAssocID="{C7A20450-A8FD-4C38-A64D-E0941422EEBB}" presName="Name0" presStyleCnt="0">
        <dgm:presLayoutVars>
          <dgm:chMax val="7"/>
          <dgm:chPref val="7"/>
          <dgm:dir/>
        </dgm:presLayoutVars>
      </dgm:prSet>
      <dgm:spPr/>
    </dgm:pt>
    <dgm:pt modelId="{3E8CB699-7450-468C-84EC-80061D6646AA}" type="pres">
      <dgm:prSet presAssocID="{C7A20450-A8FD-4C38-A64D-E0941422EEBB}" presName="Name1" presStyleCnt="0"/>
      <dgm:spPr/>
    </dgm:pt>
    <dgm:pt modelId="{7F6CB491-6DED-45E8-A58D-C8D0D9F763A2}" type="pres">
      <dgm:prSet presAssocID="{C7A20450-A8FD-4C38-A64D-E0941422EEBB}" presName="cycle" presStyleCnt="0"/>
      <dgm:spPr/>
    </dgm:pt>
    <dgm:pt modelId="{35590553-CF85-4E65-97C8-9FE6AD78F29D}" type="pres">
      <dgm:prSet presAssocID="{C7A20450-A8FD-4C38-A64D-E0941422EEBB}" presName="srcNode" presStyleLbl="node1" presStyleIdx="0" presStyleCnt="4"/>
      <dgm:spPr/>
    </dgm:pt>
    <dgm:pt modelId="{C8644156-F587-467B-BC16-AA6963269348}" type="pres">
      <dgm:prSet presAssocID="{C7A20450-A8FD-4C38-A64D-E0941422EEBB}" presName="conn" presStyleLbl="parChTrans1D2" presStyleIdx="0" presStyleCnt="1"/>
      <dgm:spPr/>
    </dgm:pt>
    <dgm:pt modelId="{198C61BF-D5EE-4C11-AEB1-78D152BAB219}" type="pres">
      <dgm:prSet presAssocID="{C7A20450-A8FD-4C38-A64D-E0941422EEBB}" presName="extraNode" presStyleLbl="node1" presStyleIdx="0" presStyleCnt="4"/>
      <dgm:spPr/>
    </dgm:pt>
    <dgm:pt modelId="{F4427F8D-D3F8-480A-AC87-CF584B8CB6A1}" type="pres">
      <dgm:prSet presAssocID="{C7A20450-A8FD-4C38-A64D-E0941422EEBB}" presName="dstNode" presStyleLbl="node1" presStyleIdx="0" presStyleCnt="4"/>
      <dgm:spPr/>
    </dgm:pt>
    <dgm:pt modelId="{6DEFAE06-8D25-44BD-AB58-451618EA1181}" type="pres">
      <dgm:prSet presAssocID="{E69E079E-B7F7-455D-8F6F-AC60B60118E6}" presName="text_1" presStyleLbl="node1" presStyleIdx="0" presStyleCnt="4" custScaleX="98704" custScaleY="130875" custLinFactNeighborX="558" custLinFactNeighborY="-14417">
        <dgm:presLayoutVars>
          <dgm:bulletEnabled val="1"/>
        </dgm:presLayoutVars>
      </dgm:prSet>
      <dgm:spPr/>
      <dgm:t>
        <a:bodyPr/>
        <a:lstStyle/>
        <a:p>
          <a:endParaRPr lang="en-US"/>
        </a:p>
      </dgm:t>
    </dgm:pt>
    <dgm:pt modelId="{74532763-5915-4AF1-AE66-B5419A2D2CF8}" type="pres">
      <dgm:prSet presAssocID="{E69E079E-B7F7-455D-8F6F-AC60B60118E6}" presName="accent_1" presStyleCnt="0"/>
      <dgm:spPr/>
    </dgm:pt>
    <dgm:pt modelId="{C58F53D6-EE0F-4055-A5F7-89FA5352187D}" type="pres">
      <dgm:prSet presAssocID="{E69E079E-B7F7-455D-8F6F-AC60B60118E6}" presName="accentRepeatNode" presStyleLbl="solidFgAcc1" presStyleIdx="0" presStyleCnt="4"/>
      <dgm:spPr>
        <a:blipFill rotWithShape="0">
          <a:blip xmlns:r="http://schemas.openxmlformats.org/officeDocument/2006/relationships" r:embed="rId1"/>
          <a:stretch>
            <a:fillRect/>
          </a:stretch>
        </a:blipFill>
      </dgm:spPr>
    </dgm:pt>
    <dgm:pt modelId="{B12782ED-3D5F-412C-912C-0FB3874904DC}" type="pres">
      <dgm:prSet presAssocID="{3B118AF4-5745-417B-8C5A-360F9C664629}" presName="text_2" presStyleLbl="node1" presStyleIdx="1" presStyleCnt="4" custScaleY="176649">
        <dgm:presLayoutVars>
          <dgm:bulletEnabled val="1"/>
        </dgm:presLayoutVars>
      </dgm:prSet>
      <dgm:spPr/>
      <dgm:t>
        <a:bodyPr/>
        <a:lstStyle/>
        <a:p>
          <a:endParaRPr lang="en-US"/>
        </a:p>
      </dgm:t>
    </dgm:pt>
    <dgm:pt modelId="{2216ECAD-4FB1-4A3F-B1E7-036EB17312A0}" type="pres">
      <dgm:prSet presAssocID="{3B118AF4-5745-417B-8C5A-360F9C664629}" presName="accent_2" presStyleCnt="0"/>
      <dgm:spPr/>
    </dgm:pt>
    <dgm:pt modelId="{6A7B06F2-E25E-4266-BB0B-567005DC328C}" type="pres">
      <dgm:prSet presAssocID="{3B118AF4-5745-417B-8C5A-360F9C664629}" presName="accentRepeatNode" presStyleLbl="solidFgAcc1" presStyleIdx="1" presStyleCnt="4"/>
      <dgm:spPr/>
    </dgm:pt>
    <dgm:pt modelId="{6B3D0993-0D99-4D8C-8F30-BB421B6385A9}" type="pres">
      <dgm:prSet presAssocID="{48D47F96-7028-4F0E-9D4C-0372484908EA}" presName="text_3" presStyleLbl="node1" presStyleIdx="2" presStyleCnt="4" custScaleX="102180" custScaleY="140275" custLinFactNeighborX="-408" custLinFactNeighborY="17794">
        <dgm:presLayoutVars>
          <dgm:bulletEnabled val="1"/>
        </dgm:presLayoutVars>
      </dgm:prSet>
      <dgm:spPr/>
      <dgm:t>
        <a:bodyPr/>
        <a:lstStyle/>
        <a:p>
          <a:endParaRPr lang="en-US"/>
        </a:p>
      </dgm:t>
    </dgm:pt>
    <dgm:pt modelId="{BC0D3629-5838-4AD4-AAC6-FE8B1C7445D1}" type="pres">
      <dgm:prSet presAssocID="{48D47F96-7028-4F0E-9D4C-0372484908EA}" presName="accent_3" presStyleCnt="0"/>
      <dgm:spPr/>
    </dgm:pt>
    <dgm:pt modelId="{EB4A74E4-1A59-412F-A411-BB5F7AA04E2E}" type="pres">
      <dgm:prSet presAssocID="{48D47F96-7028-4F0E-9D4C-0372484908EA}" presName="accentRepeatNode" presStyleLbl="solidFgAcc1" presStyleIdx="2" presStyleCnt="4"/>
      <dgm:spPr/>
    </dgm:pt>
    <dgm:pt modelId="{962888A6-312D-4DCA-AB8C-2E3C90804DDE}" type="pres">
      <dgm:prSet presAssocID="{8EE33582-A0AF-4AD9-B91E-BCF156CA4301}" presName="text_4" presStyleLbl="node1" presStyleIdx="3" presStyleCnt="4" custScaleY="134985" custLinFactNeighborX="644" custLinFactNeighborY="20336">
        <dgm:presLayoutVars>
          <dgm:bulletEnabled val="1"/>
        </dgm:presLayoutVars>
      </dgm:prSet>
      <dgm:spPr/>
      <dgm:t>
        <a:bodyPr/>
        <a:lstStyle/>
        <a:p>
          <a:endParaRPr lang="en-US"/>
        </a:p>
      </dgm:t>
    </dgm:pt>
    <dgm:pt modelId="{6C9BF569-C7D9-48E0-A5CE-5D7A42D82689}" type="pres">
      <dgm:prSet presAssocID="{8EE33582-A0AF-4AD9-B91E-BCF156CA4301}" presName="accent_4" presStyleCnt="0"/>
      <dgm:spPr/>
    </dgm:pt>
    <dgm:pt modelId="{867D014F-0DDE-464B-AA7D-90D3CBF03C66}" type="pres">
      <dgm:prSet presAssocID="{8EE33582-A0AF-4AD9-B91E-BCF156CA4301}" presName="accentRepeatNode" presStyleLbl="solidFgAcc1" presStyleIdx="3" presStyleCnt="4"/>
      <dgm:spPr/>
    </dgm:pt>
  </dgm:ptLst>
  <dgm:cxnLst>
    <dgm:cxn modelId="{BB242DC9-4EA6-47FD-839A-9B0DB7E3D3DB}" type="presOf" srcId="{3B118AF4-5745-417B-8C5A-360F9C664629}" destId="{B12782ED-3D5F-412C-912C-0FB3874904DC}" srcOrd="0" destOrd="0" presId="urn:microsoft.com/office/officeart/2008/layout/VerticalCurvedList"/>
    <dgm:cxn modelId="{4A82BF50-0BDE-4B5A-82E4-9D586182F006}" srcId="{C7A20450-A8FD-4C38-A64D-E0941422EEBB}" destId="{3B118AF4-5745-417B-8C5A-360F9C664629}" srcOrd="1" destOrd="0" parTransId="{928E27A4-CAE1-43C6-917C-32F745022068}" sibTransId="{067D1A55-999D-4814-81DD-43BC7276AC30}"/>
    <dgm:cxn modelId="{FD9A361F-4056-4635-8D52-EF54979BE49C}" srcId="{C7A20450-A8FD-4C38-A64D-E0941422EEBB}" destId="{48D47F96-7028-4F0E-9D4C-0372484908EA}" srcOrd="2" destOrd="0" parTransId="{2AA6430C-47CB-44F6-BED8-46B5CBCDBCAB}" sibTransId="{E0B258DB-0F5A-4EE5-9D33-88BE0B45F99D}"/>
    <dgm:cxn modelId="{8E83737E-ED11-4E6E-88F5-01BC0EDE2162}" type="presOf" srcId="{48D47F96-7028-4F0E-9D4C-0372484908EA}" destId="{6B3D0993-0D99-4D8C-8F30-BB421B6385A9}" srcOrd="0" destOrd="0" presId="urn:microsoft.com/office/officeart/2008/layout/VerticalCurvedList"/>
    <dgm:cxn modelId="{C81A56B9-F833-47CD-9924-1EBC68369B7D}" type="presOf" srcId="{8EE33582-A0AF-4AD9-B91E-BCF156CA4301}" destId="{962888A6-312D-4DCA-AB8C-2E3C90804DDE}" srcOrd="0" destOrd="0" presId="urn:microsoft.com/office/officeart/2008/layout/VerticalCurvedList"/>
    <dgm:cxn modelId="{5DE5B47A-F758-430D-A125-0B53759DE64F}" srcId="{C7A20450-A8FD-4C38-A64D-E0941422EEBB}" destId="{E69E079E-B7F7-455D-8F6F-AC60B60118E6}" srcOrd="0" destOrd="0" parTransId="{0A08543D-BE8E-46B2-AE58-BF9EBF84D8DB}" sibTransId="{E4912FD9-209F-4425-95E1-ADD8E1CB1466}"/>
    <dgm:cxn modelId="{2736F58A-2983-458C-A57C-5CA989559E44}" type="presOf" srcId="{E69E079E-B7F7-455D-8F6F-AC60B60118E6}" destId="{6DEFAE06-8D25-44BD-AB58-451618EA1181}" srcOrd="0" destOrd="0" presId="urn:microsoft.com/office/officeart/2008/layout/VerticalCurvedList"/>
    <dgm:cxn modelId="{78A51AC0-8FC1-4C00-81CD-35B6AB8DEFF1}" type="presOf" srcId="{E4912FD9-209F-4425-95E1-ADD8E1CB1466}" destId="{C8644156-F587-467B-BC16-AA6963269348}" srcOrd="0" destOrd="0" presId="urn:microsoft.com/office/officeart/2008/layout/VerticalCurvedList"/>
    <dgm:cxn modelId="{BEA00FAA-2BC9-487B-AB2B-8ED9BEAFBC5E}" srcId="{C7A20450-A8FD-4C38-A64D-E0941422EEBB}" destId="{8EE33582-A0AF-4AD9-B91E-BCF156CA4301}" srcOrd="3" destOrd="0" parTransId="{1A978156-D381-440B-942F-8F9DF84D73BE}" sibTransId="{04D093FD-F5DE-446A-A5FD-40D895D3DA6D}"/>
    <dgm:cxn modelId="{A6B6B7C7-D1C3-4E39-B04A-ABA010D8A8DE}" type="presOf" srcId="{C7A20450-A8FD-4C38-A64D-E0941422EEBB}" destId="{4F8799FD-333D-430F-8BFD-1574F7932CB3}" srcOrd="0" destOrd="0" presId="urn:microsoft.com/office/officeart/2008/layout/VerticalCurvedList"/>
    <dgm:cxn modelId="{221ACE32-25D5-46D1-B220-4A198DBC2AD5}" type="presParOf" srcId="{4F8799FD-333D-430F-8BFD-1574F7932CB3}" destId="{3E8CB699-7450-468C-84EC-80061D6646AA}" srcOrd="0" destOrd="0" presId="urn:microsoft.com/office/officeart/2008/layout/VerticalCurvedList"/>
    <dgm:cxn modelId="{53C1BF19-774F-4854-9DC2-F42D0191C603}" type="presParOf" srcId="{3E8CB699-7450-468C-84EC-80061D6646AA}" destId="{7F6CB491-6DED-45E8-A58D-C8D0D9F763A2}" srcOrd="0" destOrd="0" presId="urn:microsoft.com/office/officeart/2008/layout/VerticalCurvedList"/>
    <dgm:cxn modelId="{CA15F726-4C81-4AB6-B968-2421823B4B28}" type="presParOf" srcId="{7F6CB491-6DED-45E8-A58D-C8D0D9F763A2}" destId="{35590553-CF85-4E65-97C8-9FE6AD78F29D}" srcOrd="0" destOrd="0" presId="urn:microsoft.com/office/officeart/2008/layout/VerticalCurvedList"/>
    <dgm:cxn modelId="{9B07C604-95A0-48FA-BA3F-41247BC8D81C}" type="presParOf" srcId="{7F6CB491-6DED-45E8-A58D-C8D0D9F763A2}" destId="{C8644156-F587-467B-BC16-AA6963269348}" srcOrd="1" destOrd="0" presId="urn:microsoft.com/office/officeart/2008/layout/VerticalCurvedList"/>
    <dgm:cxn modelId="{FE453138-6CB3-43B3-B66C-B551E01B3939}" type="presParOf" srcId="{7F6CB491-6DED-45E8-A58D-C8D0D9F763A2}" destId="{198C61BF-D5EE-4C11-AEB1-78D152BAB219}" srcOrd="2" destOrd="0" presId="urn:microsoft.com/office/officeart/2008/layout/VerticalCurvedList"/>
    <dgm:cxn modelId="{898DD490-D02B-462A-BC19-FEC3A8268816}" type="presParOf" srcId="{7F6CB491-6DED-45E8-A58D-C8D0D9F763A2}" destId="{F4427F8D-D3F8-480A-AC87-CF584B8CB6A1}" srcOrd="3" destOrd="0" presId="urn:microsoft.com/office/officeart/2008/layout/VerticalCurvedList"/>
    <dgm:cxn modelId="{B2366D0E-3F88-4C11-900B-526B36AF87DB}" type="presParOf" srcId="{3E8CB699-7450-468C-84EC-80061D6646AA}" destId="{6DEFAE06-8D25-44BD-AB58-451618EA1181}" srcOrd="1" destOrd="0" presId="urn:microsoft.com/office/officeart/2008/layout/VerticalCurvedList"/>
    <dgm:cxn modelId="{CF1AE496-D519-4788-8094-A55ABE92300C}" type="presParOf" srcId="{3E8CB699-7450-468C-84EC-80061D6646AA}" destId="{74532763-5915-4AF1-AE66-B5419A2D2CF8}" srcOrd="2" destOrd="0" presId="urn:microsoft.com/office/officeart/2008/layout/VerticalCurvedList"/>
    <dgm:cxn modelId="{95454363-2FC3-4953-8DA8-4BAA66F05A85}" type="presParOf" srcId="{74532763-5915-4AF1-AE66-B5419A2D2CF8}" destId="{C58F53D6-EE0F-4055-A5F7-89FA5352187D}" srcOrd="0" destOrd="0" presId="urn:microsoft.com/office/officeart/2008/layout/VerticalCurvedList"/>
    <dgm:cxn modelId="{9FA6DE59-5965-4D56-BD37-CE869437A089}" type="presParOf" srcId="{3E8CB699-7450-468C-84EC-80061D6646AA}" destId="{B12782ED-3D5F-412C-912C-0FB3874904DC}" srcOrd="3" destOrd="0" presId="urn:microsoft.com/office/officeart/2008/layout/VerticalCurvedList"/>
    <dgm:cxn modelId="{D62F767E-78E2-4414-9AF9-1500B0156518}" type="presParOf" srcId="{3E8CB699-7450-468C-84EC-80061D6646AA}" destId="{2216ECAD-4FB1-4A3F-B1E7-036EB17312A0}" srcOrd="4" destOrd="0" presId="urn:microsoft.com/office/officeart/2008/layout/VerticalCurvedList"/>
    <dgm:cxn modelId="{3277B8D7-5B8B-4EB0-902C-6F53F8A48AE3}" type="presParOf" srcId="{2216ECAD-4FB1-4A3F-B1E7-036EB17312A0}" destId="{6A7B06F2-E25E-4266-BB0B-567005DC328C}" srcOrd="0" destOrd="0" presId="urn:microsoft.com/office/officeart/2008/layout/VerticalCurvedList"/>
    <dgm:cxn modelId="{223E9CA4-E1A2-4D57-AA20-47BA2DD902EE}" type="presParOf" srcId="{3E8CB699-7450-468C-84EC-80061D6646AA}" destId="{6B3D0993-0D99-4D8C-8F30-BB421B6385A9}" srcOrd="5" destOrd="0" presId="urn:microsoft.com/office/officeart/2008/layout/VerticalCurvedList"/>
    <dgm:cxn modelId="{5D96D64C-2662-4E86-9C6C-2BDEF25D8421}" type="presParOf" srcId="{3E8CB699-7450-468C-84EC-80061D6646AA}" destId="{BC0D3629-5838-4AD4-AAC6-FE8B1C7445D1}" srcOrd="6" destOrd="0" presId="urn:microsoft.com/office/officeart/2008/layout/VerticalCurvedList"/>
    <dgm:cxn modelId="{AB75989C-02B3-4EA2-89A1-ACA441570580}" type="presParOf" srcId="{BC0D3629-5838-4AD4-AAC6-FE8B1C7445D1}" destId="{EB4A74E4-1A59-412F-A411-BB5F7AA04E2E}" srcOrd="0" destOrd="0" presId="urn:microsoft.com/office/officeart/2008/layout/VerticalCurvedList"/>
    <dgm:cxn modelId="{8F313E94-F5A9-4476-9E3E-C159FEE975A1}" type="presParOf" srcId="{3E8CB699-7450-468C-84EC-80061D6646AA}" destId="{962888A6-312D-4DCA-AB8C-2E3C90804DDE}" srcOrd="7" destOrd="0" presId="urn:microsoft.com/office/officeart/2008/layout/VerticalCurvedList"/>
    <dgm:cxn modelId="{1DFDAD12-8074-4132-BA8E-6906826C36B9}" type="presParOf" srcId="{3E8CB699-7450-468C-84EC-80061D6646AA}" destId="{6C9BF569-C7D9-48E0-A5CE-5D7A42D82689}" srcOrd="8" destOrd="0" presId="urn:microsoft.com/office/officeart/2008/layout/VerticalCurvedList"/>
    <dgm:cxn modelId="{891F606D-28B6-4772-8CF6-12C482C594E4}" type="presParOf" srcId="{6C9BF569-C7D9-48E0-A5CE-5D7A42D82689}" destId="{867D014F-0DDE-464B-AA7D-90D3CBF03C6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A20450-A8FD-4C38-A64D-E0941422EEB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B118AF4-5745-417B-8C5A-360F9C664629}">
      <dgm:prSet phldrT="[Text]" custT="1"/>
      <dgm:spPr>
        <a:solidFill>
          <a:srgbClr val="7030A0"/>
        </a:solidFill>
      </dgm:spPr>
      <dgm:t>
        <a:bodyPr/>
        <a:lstStyle/>
        <a:p>
          <a:r>
            <a:rPr lang="id-ID" sz="2400" b="1" dirty="0" smtClean="0"/>
            <a:t>MUI : RUU HIP wajib ditolak dengan tegas tanpa kompromi</a:t>
          </a:r>
          <a:endParaRPr lang="en-US" sz="2400" b="1" dirty="0"/>
        </a:p>
      </dgm:t>
    </dgm:pt>
    <dgm:pt modelId="{928E27A4-CAE1-43C6-917C-32F745022068}" cxnId="{4A82BF50-0BDE-4B5A-82E4-9D586182F006}" type="parTrans">
      <dgm:prSet/>
      <dgm:spPr/>
      <dgm:t>
        <a:bodyPr/>
        <a:lstStyle/>
        <a:p>
          <a:endParaRPr lang="en-US"/>
        </a:p>
      </dgm:t>
    </dgm:pt>
    <dgm:pt modelId="{067D1A55-999D-4814-81DD-43BC7276AC30}" cxnId="{4A82BF50-0BDE-4B5A-82E4-9D586182F006}" type="sibTrans">
      <dgm:prSet/>
      <dgm:spPr/>
      <dgm:t>
        <a:bodyPr/>
        <a:lstStyle/>
        <a:p>
          <a:endParaRPr lang="en-US"/>
        </a:p>
      </dgm:t>
    </dgm:pt>
    <dgm:pt modelId="{85D2A83D-8F72-41CA-A128-488486D9D8E7}">
      <dgm:prSet phldrT="[Text]" custT="1"/>
      <dgm:spPr>
        <a:solidFill>
          <a:srgbClr val="0070C0"/>
        </a:solidFill>
      </dgm:spPr>
      <dgm:t>
        <a:bodyPr/>
        <a:lstStyle/>
        <a:p>
          <a:r>
            <a:rPr lang="id-ID" sz="2400" b="1" dirty="0" smtClean="0"/>
            <a:t>MUHAMMADIYAH : RUU HIP tidak terlalu urgen dan tidak perlu dilanjutkan pembahasan pada tahap berikutnya untuk disyahkan sebagai Undang-Undang</a:t>
          </a:r>
          <a:endParaRPr lang="en-US" sz="2400" b="1" dirty="0"/>
        </a:p>
      </dgm:t>
    </dgm:pt>
    <dgm:pt modelId="{FA8FE933-690F-4EC9-8271-01E05AE00613}" cxnId="{F2A00E4D-CE9C-42F4-B7B7-3DF160DB2039}" type="parTrans">
      <dgm:prSet/>
      <dgm:spPr/>
      <dgm:t>
        <a:bodyPr/>
        <a:lstStyle/>
        <a:p>
          <a:endParaRPr lang="en-US"/>
        </a:p>
      </dgm:t>
    </dgm:pt>
    <dgm:pt modelId="{F964FCC1-9757-4E61-9F09-29541278A580}" cxnId="{F2A00E4D-CE9C-42F4-B7B7-3DF160DB2039}" type="sibTrans">
      <dgm:prSet/>
      <dgm:spPr/>
      <dgm:t>
        <a:bodyPr/>
        <a:lstStyle/>
        <a:p>
          <a:endParaRPr lang="en-US"/>
        </a:p>
      </dgm:t>
    </dgm:pt>
    <dgm:pt modelId="{1C10482D-A1BD-4C1A-B599-18B2E8153E37}">
      <dgm:prSet phldrT="[Text]" custT="1"/>
      <dgm:spPr>
        <a:solidFill>
          <a:schemeClr val="accent6">
            <a:lumMod val="75000"/>
          </a:schemeClr>
        </a:solidFill>
      </dgm:spPr>
      <dgm:t>
        <a:bodyPr/>
        <a:lstStyle/>
        <a:p>
          <a:r>
            <a:rPr lang="id-ID" sz="2400" b="1" dirty="0" smtClean="0"/>
            <a:t>NAHDATUL ULAMA: Menolak RUU HIP dan menganggap Pancasila merupakan konsensus kebangsaan yang final </a:t>
          </a:r>
          <a:endParaRPr lang="en-US" sz="2400" b="1" dirty="0"/>
        </a:p>
      </dgm:t>
    </dgm:pt>
    <dgm:pt modelId="{01A57FC2-2EFA-4F59-888D-745A4ED0A964}" cxnId="{31F95D7B-AA20-438A-A350-67813A51A01E}" type="parTrans">
      <dgm:prSet/>
      <dgm:spPr/>
      <dgm:t>
        <a:bodyPr/>
        <a:lstStyle/>
        <a:p>
          <a:endParaRPr lang="en-US"/>
        </a:p>
      </dgm:t>
    </dgm:pt>
    <dgm:pt modelId="{D405DE8A-A19E-4F29-AE02-B13FAE70000D}" cxnId="{31F95D7B-AA20-438A-A350-67813A51A01E}" type="sibTrans">
      <dgm:prSet/>
      <dgm:spPr/>
      <dgm:t>
        <a:bodyPr/>
        <a:lstStyle/>
        <a:p>
          <a:endParaRPr lang="en-US"/>
        </a:p>
      </dgm:t>
    </dgm:pt>
    <dgm:pt modelId="{67055D6F-E6B3-4102-8B1A-0E816604CC28}">
      <dgm:prSet phldrT="[Text]" custT="1"/>
      <dgm:spPr>
        <a:solidFill>
          <a:schemeClr val="accent4">
            <a:lumMod val="75000"/>
          </a:schemeClr>
        </a:solidFill>
      </dgm:spPr>
      <dgm:t>
        <a:bodyPr/>
        <a:lstStyle/>
        <a:p>
          <a:r>
            <a:rPr lang="id-ID" sz="2400" b="1" dirty="0" smtClean="0"/>
            <a:t>FORUM UMAT ISLAM:  M</a:t>
          </a:r>
          <a:r>
            <a:rPr lang="id-ID" sz="2400" b="1" i="0" dirty="0" smtClean="0"/>
            <a:t>enolak  dengan tegas RUU HIP dan meminta  kepada  DPR untuk segera  menghentikan pembahasannya.</a:t>
          </a:r>
          <a:endParaRPr lang="en-US" sz="2400" b="1" dirty="0"/>
        </a:p>
      </dgm:t>
    </dgm:pt>
    <dgm:pt modelId="{02F11B34-82E3-42F1-B67D-D5CB0C37E7BB}" cxnId="{92839697-085E-4489-A690-6DFF1EF4BF01}" type="parTrans">
      <dgm:prSet/>
      <dgm:spPr/>
      <dgm:t>
        <a:bodyPr/>
        <a:lstStyle/>
        <a:p>
          <a:endParaRPr lang="en-US"/>
        </a:p>
      </dgm:t>
    </dgm:pt>
    <dgm:pt modelId="{388C2F06-8F3F-45E4-B4AC-890E7AE7E5B8}" cxnId="{92839697-085E-4489-A690-6DFF1EF4BF01}" type="sibTrans">
      <dgm:prSet/>
      <dgm:spPr/>
      <dgm:t>
        <a:bodyPr/>
        <a:lstStyle/>
        <a:p>
          <a:endParaRPr lang="en-US"/>
        </a:p>
      </dgm:t>
    </dgm:pt>
    <dgm:pt modelId="{3809A4FE-635B-4690-BAB4-FA0EE5FD0B74}">
      <dgm:prSet phldrT="[Text]" custT="1"/>
      <dgm:spPr/>
      <dgm:t>
        <a:bodyPr/>
        <a:lstStyle/>
        <a:p>
          <a:r>
            <a:rPr lang="id-ID" sz="2400" b="1" dirty="0" smtClean="0"/>
            <a:t>PEMUDA AL IRSYAD:  M</a:t>
          </a:r>
          <a:r>
            <a:rPr lang="en-US" sz="2400" b="1" dirty="0" err="1" smtClean="0"/>
            <a:t>enolak</a:t>
          </a:r>
          <a:r>
            <a:rPr lang="en-US" sz="2400" b="1" dirty="0" smtClean="0"/>
            <a:t> </a:t>
          </a:r>
          <a:r>
            <a:rPr lang="en-US" sz="2400" b="1" dirty="0" err="1" smtClean="0"/>
            <a:t>dengan</a:t>
          </a:r>
          <a:r>
            <a:rPr lang="en-US" sz="2400" b="1" dirty="0" smtClean="0"/>
            <a:t> </a:t>
          </a:r>
          <a:r>
            <a:rPr lang="id-ID" sz="2400" b="1" dirty="0" smtClean="0"/>
            <a:t>t</a:t>
          </a:r>
          <a:r>
            <a:rPr lang="en-US" sz="2400" b="1" dirty="0" err="1" smtClean="0"/>
            <a:t>egas</a:t>
          </a:r>
          <a:r>
            <a:rPr lang="en-US" sz="2400" b="1" dirty="0" smtClean="0"/>
            <a:t> RUU </a:t>
          </a:r>
          <a:r>
            <a:rPr lang="en-US" sz="2400" b="1" dirty="0" err="1" smtClean="0"/>
            <a:t>Haluan</a:t>
          </a:r>
          <a:r>
            <a:rPr lang="en-US" sz="2400" b="1" dirty="0" smtClean="0"/>
            <a:t> </a:t>
          </a:r>
          <a:r>
            <a:rPr lang="en-US" sz="2400" b="1" dirty="0" err="1" smtClean="0"/>
            <a:t>Ideologi</a:t>
          </a:r>
          <a:r>
            <a:rPr lang="en-US" sz="2400" b="1" dirty="0" smtClean="0"/>
            <a:t> Pancasila</a:t>
          </a:r>
          <a:r>
            <a:rPr lang="id-ID" sz="2400" b="1" dirty="0" smtClean="0"/>
            <a:t> </a:t>
          </a:r>
          <a:endParaRPr lang="en-US" sz="2400" b="1" dirty="0"/>
        </a:p>
      </dgm:t>
    </dgm:pt>
    <dgm:pt modelId="{411A208C-51E2-47E2-A7B2-6ACCB67E07EE}" cxnId="{39ACC94B-A65A-4EE2-B7ED-D8E460350C7B}" type="parTrans">
      <dgm:prSet/>
      <dgm:spPr/>
      <dgm:t>
        <a:bodyPr/>
        <a:lstStyle/>
        <a:p>
          <a:endParaRPr lang="en-US"/>
        </a:p>
      </dgm:t>
    </dgm:pt>
    <dgm:pt modelId="{E4E4F38A-3889-4CE4-A863-F07E5B4DE4D8}" cxnId="{39ACC94B-A65A-4EE2-B7ED-D8E460350C7B}" type="sibTrans">
      <dgm:prSet/>
      <dgm:spPr/>
      <dgm:t>
        <a:bodyPr/>
        <a:lstStyle/>
        <a:p>
          <a:endParaRPr lang="en-US"/>
        </a:p>
      </dgm:t>
    </dgm:pt>
    <dgm:pt modelId="{4F8799FD-333D-430F-8BFD-1574F7932CB3}" type="pres">
      <dgm:prSet presAssocID="{C7A20450-A8FD-4C38-A64D-E0941422EEBB}" presName="Name0" presStyleCnt="0">
        <dgm:presLayoutVars>
          <dgm:chMax val="7"/>
          <dgm:chPref val="7"/>
          <dgm:dir/>
        </dgm:presLayoutVars>
      </dgm:prSet>
      <dgm:spPr/>
    </dgm:pt>
    <dgm:pt modelId="{3E8CB699-7450-468C-84EC-80061D6646AA}" type="pres">
      <dgm:prSet presAssocID="{C7A20450-A8FD-4C38-A64D-E0941422EEBB}" presName="Name1" presStyleCnt="0"/>
      <dgm:spPr/>
    </dgm:pt>
    <dgm:pt modelId="{7F6CB491-6DED-45E8-A58D-C8D0D9F763A2}" type="pres">
      <dgm:prSet presAssocID="{C7A20450-A8FD-4C38-A64D-E0941422EEBB}" presName="cycle" presStyleCnt="0"/>
      <dgm:spPr/>
    </dgm:pt>
    <dgm:pt modelId="{35590553-CF85-4E65-97C8-9FE6AD78F29D}" type="pres">
      <dgm:prSet presAssocID="{C7A20450-A8FD-4C38-A64D-E0941422EEBB}" presName="srcNode" presStyleLbl="node1" presStyleIdx="0" presStyleCnt="5"/>
      <dgm:spPr/>
    </dgm:pt>
    <dgm:pt modelId="{C8644156-F587-467B-BC16-AA6963269348}" type="pres">
      <dgm:prSet presAssocID="{C7A20450-A8FD-4C38-A64D-E0941422EEBB}" presName="conn" presStyleLbl="parChTrans1D2" presStyleIdx="0" presStyleCnt="1"/>
      <dgm:spPr/>
    </dgm:pt>
    <dgm:pt modelId="{198C61BF-D5EE-4C11-AEB1-78D152BAB219}" type="pres">
      <dgm:prSet presAssocID="{C7A20450-A8FD-4C38-A64D-E0941422EEBB}" presName="extraNode" presStyleLbl="node1" presStyleIdx="0" presStyleCnt="5"/>
      <dgm:spPr/>
    </dgm:pt>
    <dgm:pt modelId="{F4427F8D-D3F8-480A-AC87-CF584B8CB6A1}" type="pres">
      <dgm:prSet presAssocID="{C7A20450-A8FD-4C38-A64D-E0941422EEBB}" presName="dstNode" presStyleLbl="node1" presStyleIdx="0" presStyleCnt="5"/>
      <dgm:spPr/>
    </dgm:pt>
    <dgm:pt modelId="{10F00542-C0CD-48A5-8EF4-45D00397E78D}" type="pres">
      <dgm:prSet presAssocID="{3B118AF4-5745-417B-8C5A-360F9C664629}" presName="text_1" presStyleLbl="node1" presStyleIdx="0" presStyleCnt="5">
        <dgm:presLayoutVars>
          <dgm:bulletEnabled val="1"/>
        </dgm:presLayoutVars>
      </dgm:prSet>
      <dgm:spPr/>
      <dgm:t>
        <a:bodyPr/>
        <a:lstStyle/>
        <a:p>
          <a:endParaRPr lang="en-US"/>
        </a:p>
      </dgm:t>
    </dgm:pt>
    <dgm:pt modelId="{C4BC3550-BA1B-4583-86C3-347285D8E443}" type="pres">
      <dgm:prSet presAssocID="{3B118AF4-5745-417B-8C5A-360F9C664629}" presName="accent_1" presStyleCnt="0"/>
      <dgm:spPr/>
    </dgm:pt>
    <dgm:pt modelId="{6A7B06F2-E25E-4266-BB0B-567005DC328C}" type="pres">
      <dgm:prSet presAssocID="{3B118AF4-5745-417B-8C5A-360F9C664629}" presName="accentRepeatNode" presStyleLbl="solidFgAcc1" presStyleIdx="0" presStyleCnt="5"/>
      <dgm:spPr/>
    </dgm:pt>
    <dgm:pt modelId="{DB9AA101-B4DC-44BE-94A0-2DA096E4C6AB}" type="pres">
      <dgm:prSet presAssocID="{85D2A83D-8F72-41CA-A128-488486D9D8E7}" presName="text_2" presStyleLbl="node1" presStyleIdx="1" presStyleCnt="5" custScaleY="181050">
        <dgm:presLayoutVars>
          <dgm:bulletEnabled val="1"/>
        </dgm:presLayoutVars>
      </dgm:prSet>
      <dgm:spPr/>
      <dgm:t>
        <a:bodyPr/>
        <a:lstStyle/>
        <a:p>
          <a:endParaRPr lang="en-US"/>
        </a:p>
      </dgm:t>
    </dgm:pt>
    <dgm:pt modelId="{134CFE62-57F3-46C1-B5D2-A326452992DD}" type="pres">
      <dgm:prSet presAssocID="{85D2A83D-8F72-41CA-A128-488486D9D8E7}" presName="accent_2" presStyleCnt="0"/>
      <dgm:spPr/>
    </dgm:pt>
    <dgm:pt modelId="{DA10233E-75C2-4126-9283-B3B1EF035E3F}" type="pres">
      <dgm:prSet presAssocID="{85D2A83D-8F72-41CA-A128-488486D9D8E7}" presName="accentRepeatNode" presStyleLbl="solidFgAcc1" presStyleIdx="1" presStyleCnt="5"/>
      <dgm:spPr/>
    </dgm:pt>
    <dgm:pt modelId="{2575FC56-9306-41F1-BEF8-1EDED7981558}" type="pres">
      <dgm:prSet presAssocID="{1C10482D-A1BD-4C1A-B599-18B2E8153E37}" presName="text_3" presStyleLbl="node1" presStyleIdx="2" presStyleCnt="5" custScaleY="144508" custLinFactNeighborY="21896">
        <dgm:presLayoutVars>
          <dgm:bulletEnabled val="1"/>
        </dgm:presLayoutVars>
      </dgm:prSet>
      <dgm:spPr/>
      <dgm:t>
        <a:bodyPr/>
        <a:lstStyle/>
        <a:p>
          <a:endParaRPr lang="en-US"/>
        </a:p>
      </dgm:t>
    </dgm:pt>
    <dgm:pt modelId="{D38C81C8-DBFA-4F08-ABA6-E87BADBE43CC}" type="pres">
      <dgm:prSet presAssocID="{1C10482D-A1BD-4C1A-B599-18B2E8153E37}" presName="accent_3" presStyleCnt="0"/>
      <dgm:spPr/>
    </dgm:pt>
    <dgm:pt modelId="{F7618068-F15E-488D-969F-8CB1017CF89D}" type="pres">
      <dgm:prSet presAssocID="{1C10482D-A1BD-4C1A-B599-18B2E8153E37}" presName="accentRepeatNode" presStyleLbl="solidFgAcc1" presStyleIdx="2" presStyleCnt="5"/>
      <dgm:spPr/>
    </dgm:pt>
    <dgm:pt modelId="{53FD1820-4A02-4AB2-86FB-A920649B7821}" type="pres">
      <dgm:prSet presAssocID="{67055D6F-E6B3-4102-8B1A-0E816604CC28}" presName="text_4" presStyleLbl="node1" presStyleIdx="3" presStyleCnt="5" custScaleX="99950" custScaleY="138571" custLinFactNeighborX="190" custLinFactNeighborY="21896">
        <dgm:presLayoutVars>
          <dgm:bulletEnabled val="1"/>
        </dgm:presLayoutVars>
      </dgm:prSet>
      <dgm:spPr/>
      <dgm:t>
        <a:bodyPr/>
        <a:lstStyle/>
        <a:p>
          <a:endParaRPr lang="en-US"/>
        </a:p>
      </dgm:t>
    </dgm:pt>
    <dgm:pt modelId="{8127035B-2E21-4535-8834-F32677418AB6}" type="pres">
      <dgm:prSet presAssocID="{67055D6F-E6B3-4102-8B1A-0E816604CC28}" presName="accent_4" presStyleCnt="0"/>
      <dgm:spPr/>
    </dgm:pt>
    <dgm:pt modelId="{BFCE2832-185E-4341-A44C-ED767CF0FEBE}" type="pres">
      <dgm:prSet presAssocID="{67055D6F-E6B3-4102-8B1A-0E816604CC28}" presName="accentRepeatNode" presStyleLbl="solidFgAcc1" presStyleIdx="3" presStyleCnt="5"/>
      <dgm:spPr/>
    </dgm:pt>
    <dgm:pt modelId="{01D29055-40C5-4DC2-B542-FF92CC0A82CA}" type="pres">
      <dgm:prSet presAssocID="{3809A4FE-635B-4690-BAB4-FA0EE5FD0B74}" presName="text_5" presStyleLbl="node1" presStyleIdx="4" presStyleCnt="5" custScaleY="135761" custLinFactNeighborX="182" custLinFactNeighborY="21895">
        <dgm:presLayoutVars>
          <dgm:bulletEnabled val="1"/>
        </dgm:presLayoutVars>
      </dgm:prSet>
      <dgm:spPr/>
      <dgm:t>
        <a:bodyPr/>
        <a:lstStyle/>
        <a:p>
          <a:endParaRPr lang="en-US"/>
        </a:p>
      </dgm:t>
    </dgm:pt>
    <dgm:pt modelId="{7E93FF28-FD22-45A7-B019-6816D898AA47}" type="pres">
      <dgm:prSet presAssocID="{3809A4FE-635B-4690-BAB4-FA0EE5FD0B74}" presName="accent_5" presStyleCnt="0"/>
      <dgm:spPr/>
    </dgm:pt>
    <dgm:pt modelId="{13B864A8-B50F-4D0E-BA5F-F37FB3584659}" type="pres">
      <dgm:prSet presAssocID="{3809A4FE-635B-4690-BAB4-FA0EE5FD0B74}" presName="accentRepeatNode" presStyleLbl="solidFgAcc1" presStyleIdx="4" presStyleCnt="5"/>
      <dgm:spPr/>
    </dgm:pt>
  </dgm:ptLst>
  <dgm:cxnLst>
    <dgm:cxn modelId="{7AD03ECD-69B3-42E6-8742-C601A4543410}" type="presOf" srcId="{3809A4FE-635B-4690-BAB4-FA0EE5FD0B74}" destId="{01D29055-40C5-4DC2-B542-FF92CC0A82CA}" srcOrd="0" destOrd="0" presId="urn:microsoft.com/office/officeart/2008/layout/VerticalCurvedList"/>
    <dgm:cxn modelId="{F53EE3EA-7BE2-4118-8407-1B1A88BE27B2}" type="presOf" srcId="{67055D6F-E6B3-4102-8B1A-0E816604CC28}" destId="{53FD1820-4A02-4AB2-86FB-A920649B7821}" srcOrd="0" destOrd="0" presId="urn:microsoft.com/office/officeart/2008/layout/VerticalCurvedList"/>
    <dgm:cxn modelId="{92839697-085E-4489-A690-6DFF1EF4BF01}" srcId="{C7A20450-A8FD-4C38-A64D-E0941422EEBB}" destId="{67055D6F-E6B3-4102-8B1A-0E816604CC28}" srcOrd="3" destOrd="0" parTransId="{02F11B34-82E3-42F1-B67D-D5CB0C37E7BB}" sibTransId="{388C2F06-8F3F-45E4-B4AC-890E7AE7E5B8}"/>
    <dgm:cxn modelId="{F2A00E4D-CE9C-42F4-B7B7-3DF160DB2039}" srcId="{C7A20450-A8FD-4C38-A64D-E0941422EEBB}" destId="{85D2A83D-8F72-41CA-A128-488486D9D8E7}" srcOrd="1" destOrd="0" parTransId="{FA8FE933-690F-4EC9-8271-01E05AE00613}" sibTransId="{F964FCC1-9757-4E61-9F09-29541278A580}"/>
    <dgm:cxn modelId="{4A82BF50-0BDE-4B5A-82E4-9D586182F006}" srcId="{C7A20450-A8FD-4C38-A64D-E0941422EEBB}" destId="{3B118AF4-5745-417B-8C5A-360F9C664629}" srcOrd="0" destOrd="0" parTransId="{928E27A4-CAE1-43C6-917C-32F745022068}" sibTransId="{067D1A55-999D-4814-81DD-43BC7276AC30}"/>
    <dgm:cxn modelId="{E8C104E5-1248-4828-8CEC-604C1C0B52DE}" type="presOf" srcId="{85D2A83D-8F72-41CA-A128-488486D9D8E7}" destId="{DB9AA101-B4DC-44BE-94A0-2DA096E4C6AB}" srcOrd="0" destOrd="0" presId="urn:microsoft.com/office/officeart/2008/layout/VerticalCurvedList"/>
    <dgm:cxn modelId="{D621D039-58FE-454B-AA39-360624B4867D}" type="presOf" srcId="{067D1A55-999D-4814-81DD-43BC7276AC30}" destId="{C8644156-F587-467B-BC16-AA6963269348}" srcOrd="0" destOrd="0" presId="urn:microsoft.com/office/officeart/2008/layout/VerticalCurvedList"/>
    <dgm:cxn modelId="{31F95D7B-AA20-438A-A350-67813A51A01E}" srcId="{C7A20450-A8FD-4C38-A64D-E0941422EEBB}" destId="{1C10482D-A1BD-4C1A-B599-18B2E8153E37}" srcOrd="2" destOrd="0" parTransId="{01A57FC2-2EFA-4F59-888D-745A4ED0A964}" sibTransId="{D405DE8A-A19E-4F29-AE02-B13FAE70000D}"/>
    <dgm:cxn modelId="{BAC20CE5-7FD2-4399-A2FA-D2FE5BEEF4C5}" type="presOf" srcId="{3B118AF4-5745-417B-8C5A-360F9C664629}" destId="{10F00542-C0CD-48A5-8EF4-45D00397E78D}" srcOrd="0" destOrd="0" presId="urn:microsoft.com/office/officeart/2008/layout/VerticalCurvedList"/>
    <dgm:cxn modelId="{A6B6B7C7-D1C3-4E39-B04A-ABA010D8A8DE}" type="presOf" srcId="{C7A20450-A8FD-4C38-A64D-E0941422EEBB}" destId="{4F8799FD-333D-430F-8BFD-1574F7932CB3}" srcOrd="0" destOrd="0" presId="urn:microsoft.com/office/officeart/2008/layout/VerticalCurvedList"/>
    <dgm:cxn modelId="{BF7B6E72-903C-42CA-8FA4-86F992B6DD94}" type="presOf" srcId="{1C10482D-A1BD-4C1A-B599-18B2E8153E37}" destId="{2575FC56-9306-41F1-BEF8-1EDED7981558}" srcOrd="0" destOrd="0" presId="urn:microsoft.com/office/officeart/2008/layout/VerticalCurvedList"/>
    <dgm:cxn modelId="{39ACC94B-A65A-4EE2-B7ED-D8E460350C7B}" srcId="{C7A20450-A8FD-4C38-A64D-E0941422EEBB}" destId="{3809A4FE-635B-4690-BAB4-FA0EE5FD0B74}" srcOrd="4" destOrd="0" parTransId="{411A208C-51E2-47E2-A7B2-6ACCB67E07EE}" sibTransId="{E4E4F38A-3889-4CE4-A863-F07E5B4DE4D8}"/>
    <dgm:cxn modelId="{221ACE32-25D5-46D1-B220-4A198DBC2AD5}" type="presParOf" srcId="{4F8799FD-333D-430F-8BFD-1574F7932CB3}" destId="{3E8CB699-7450-468C-84EC-80061D6646AA}" srcOrd="0" destOrd="0" presId="urn:microsoft.com/office/officeart/2008/layout/VerticalCurvedList"/>
    <dgm:cxn modelId="{53C1BF19-774F-4854-9DC2-F42D0191C603}" type="presParOf" srcId="{3E8CB699-7450-468C-84EC-80061D6646AA}" destId="{7F6CB491-6DED-45E8-A58D-C8D0D9F763A2}" srcOrd="0" destOrd="0" presId="urn:microsoft.com/office/officeart/2008/layout/VerticalCurvedList"/>
    <dgm:cxn modelId="{CA15F726-4C81-4AB6-B968-2421823B4B28}" type="presParOf" srcId="{7F6CB491-6DED-45E8-A58D-C8D0D9F763A2}" destId="{35590553-CF85-4E65-97C8-9FE6AD78F29D}" srcOrd="0" destOrd="0" presId="urn:microsoft.com/office/officeart/2008/layout/VerticalCurvedList"/>
    <dgm:cxn modelId="{9B07C604-95A0-48FA-BA3F-41247BC8D81C}" type="presParOf" srcId="{7F6CB491-6DED-45E8-A58D-C8D0D9F763A2}" destId="{C8644156-F587-467B-BC16-AA6963269348}" srcOrd="1" destOrd="0" presId="urn:microsoft.com/office/officeart/2008/layout/VerticalCurvedList"/>
    <dgm:cxn modelId="{FE453138-6CB3-43B3-B66C-B551E01B3939}" type="presParOf" srcId="{7F6CB491-6DED-45E8-A58D-C8D0D9F763A2}" destId="{198C61BF-D5EE-4C11-AEB1-78D152BAB219}" srcOrd="2" destOrd="0" presId="urn:microsoft.com/office/officeart/2008/layout/VerticalCurvedList"/>
    <dgm:cxn modelId="{898DD490-D02B-462A-BC19-FEC3A8268816}" type="presParOf" srcId="{7F6CB491-6DED-45E8-A58D-C8D0D9F763A2}" destId="{F4427F8D-D3F8-480A-AC87-CF584B8CB6A1}" srcOrd="3" destOrd="0" presId="urn:microsoft.com/office/officeart/2008/layout/VerticalCurvedList"/>
    <dgm:cxn modelId="{A94B0B05-0A4F-46FF-ABB3-40F6B15FA8FD}" type="presParOf" srcId="{3E8CB699-7450-468C-84EC-80061D6646AA}" destId="{10F00542-C0CD-48A5-8EF4-45D00397E78D}" srcOrd="1" destOrd="0" presId="urn:microsoft.com/office/officeart/2008/layout/VerticalCurvedList"/>
    <dgm:cxn modelId="{6C1C00D1-CA36-40F6-8865-CFBF01E25966}" type="presParOf" srcId="{3E8CB699-7450-468C-84EC-80061D6646AA}" destId="{C4BC3550-BA1B-4583-86C3-347285D8E443}" srcOrd="2" destOrd="0" presId="urn:microsoft.com/office/officeart/2008/layout/VerticalCurvedList"/>
    <dgm:cxn modelId="{DD9384A4-1C0A-470A-8A5F-EA967E9432F9}" type="presParOf" srcId="{C4BC3550-BA1B-4583-86C3-347285D8E443}" destId="{6A7B06F2-E25E-4266-BB0B-567005DC328C}" srcOrd="0" destOrd="0" presId="urn:microsoft.com/office/officeart/2008/layout/VerticalCurvedList"/>
    <dgm:cxn modelId="{EC4EAD2A-ADD5-4614-BA0C-9E2FC5595FE8}" type="presParOf" srcId="{3E8CB699-7450-468C-84EC-80061D6646AA}" destId="{DB9AA101-B4DC-44BE-94A0-2DA096E4C6AB}" srcOrd="3" destOrd="0" presId="urn:microsoft.com/office/officeart/2008/layout/VerticalCurvedList"/>
    <dgm:cxn modelId="{55DB6D4C-5971-4AFA-87BB-4B102A004DD8}" type="presParOf" srcId="{3E8CB699-7450-468C-84EC-80061D6646AA}" destId="{134CFE62-57F3-46C1-B5D2-A326452992DD}" srcOrd="4" destOrd="0" presId="urn:microsoft.com/office/officeart/2008/layout/VerticalCurvedList"/>
    <dgm:cxn modelId="{BEEF9166-FFCB-4E5B-9A21-6369349F30AA}" type="presParOf" srcId="{134CFE62-57F3-46C1-B5D2-A326452992DD}" destId="{DA10233E-75C2-4126-9283-B3B1EF035E3F}" srcOrd="0" destOrd="0" presId="urn:microsoft.com/office/officeart/2008/layout/VerticalCurvedList"/>
    <dgm:cxn modelId="{3B7E24D9-26EC-4579-824D-96D17A893AEC}" type="presParOf" srcId="{3E8CB699-7450-468C-84EC-80061D6646AA}" destId="{2575FC56-9306-41F1-BEF8-1EDED7981558}" srcOrd="5" destOrd="0" presId="urn:microsoft.com/office/officeart/2008/layout/VerticalCurvedList"/>
    <dgm:cxn modelId="{BBDD6B62-0159-4B39-994A-9B7A17A0C5B5}" type="presParOf" srcId="{3E8CB699-7450-468C-84EC-80061D6646AA}" destId="{D38C81C8-DBFA-4F08-ABA6-E87BADBE43CC}" srcOrd="6" destOrd="0" presId="urn:microsoft.com/office/officeart/2008/layout/VerticalCurvedList"/>
    <dgm:cxn modelId="{BA36CDDF-0D50-4AB4-B8F5-4313F16D0CD2}" type="presParOf" srcId="{D38C81C8-DBFA-4F08-ABA6-E87BADBE43CC}" destId="{F7618068-F15E-488D-969F-8CB1017CF89D}" srcOrd="0" destOrd="0" presId="urn:microsoft.com/office/officeart/2008/layout/VerticalCurvedList"/>
    <dgm:cxn modelId="{64DB0A76-FCE1-4E2C-9538-97AC2F6ADAA2}" type="presParOf" srcId="{3E8CB699-7450-468C-84EC-80061D6646AA}" destId="{53FD1820-4A02-4AB2-86FB-A920649B7821}" srcOrd="7" destOrd="0" presId="urn:microsoft.com/office/officeart/2008/layout/VerticalCurvedList"/>
    <dgm:cxn modelId="{7D0285A5-B876-47D7-8F65-963DD84ED123}" type="presParOf" srcId="{3E8CB699-7450-468C-84EC-80061D6646AA}" destId="{8127035B-2E21-4535-8834-F32677418AB6}" srcOrd="8" destOrd="0" presId="urn:microsoft.com/office/officeart/2008/layout/VerticalCurvedList"/>
    <dgm:cxn modelId="{470C6068-0402-4F5E-B76C-D0CE1AC3F61F}" type="presParOf" srcId="{8127035B-2E21-4535-8834-F32677418AB6}" destId="{BFCE2832-185E-4341-A44C-ED767CF0FEBE}" srcOrd="0" destOrd="0" presId="urn:microsoft.com/office/officeart/2008/layout/VerticalCurvedList"/>
    <dgm:cxn modelId="{3112476A-2723-405C-8DA0-8B3CF58F92CB}" type="presParOf" srcId="{3E8CB699-7450-468C-84EC-80061D6646AA}" destId="{01D29055-40C5-4DC2-B542-FF92CC0A82CA}" srcOrd="9" destOrd="0" presId="urn:microsoft.com/office/officeart/2008/layout/VerticalCurvedList"/>
    <dgm:cxn modelId="{9631EEDB-E170-4107-B6D3-193CC75DF0F8}" type="presParOf" srcId="{3E8CB699-7450-468C-84EC-80061D6646AA}" destId="{7E93FF28-FD22-45A7-B019-6816D898AA47}" srcOrd="10" destOrd="0" presId="urn:microsoft.com/office/officeart/2008/layout/VerticalCurvedList"/>
    <dgm:cxn modelId="{D1ADE185-A31A-447D-887F-3AC97DB8BCB6}" type="presParOf" srcId="{7E93FF28-FD22-45A7-B019-6816D898AA47}" destId="{13B864A8-B50F-4D0E-BA5F-F37FB358465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44156-F587-467B-BC16-AA6963269348}">
      <dsp:nvSpPr>
        <dsp:cNvPr id="0" name=""/>
        <dsp:cNvSpPr/>
      </dsp:nvSpPr>
      <dsp:spPr>
        <a:xfrm>
          <a:off x="-6109809" y="-927042"/>
          <a:ext cx="7212468" cy="7212468"/>
        </a:xfrm>
        <a:prstGeom prst="blockArc">
          <a:avLst>
            <a:gd name="adj1" fmla="val 18900000"/>
            <a:gd name="adj2" fmla="val 2700000"/>
            <a:gd name="adj3" fmla="val 29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EFAE06-8D25-44BD-AB58-451618EA1181}">
      <dsp:nvSpPr>
        <dsp:cNvPr id="0" name=""/>
        <dsp:cNvSpPr/>
      </dsp:nvSpPr>
      <dsp:spPr>
        <a:xfrm>
          <a:off x="671405" y="165851"/>
          <a:ext cx="9708680" cy="1078846"/>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4315" tIns="60960" rIns="60960" bIns="60960" numCol="1" spcCol="1270" anchor="ctr" anchorCtr="0">
          <a:noAutofit/>
        </a:bodyPr>
        <a:lstStyle/>
        <a:p>
          <a:pPr lvl="0" algn="l" defTabSz="1066800">
            <a:lnSpc>
              <a:spcPct val="90000"/>
            </a:lnSpc>
            <a:spcBef>
              <a:spcPct val="0"/>
            </a:spcBef>
            <a:spcAft>
              <a:spcPct val="35000"/>
            </a:spcAft>
          </a:pPr>
          <a:r>
            <a:rPr lang="id-ID" sz="2400" b="1" kern="1200" noProof="0" dirty="0" smtClean="0"/>
            <a:t>API: </a:t>
          </a:r>
          <a:r>
            <a:rPr lang="id-ID" sz="2400" b="0" kern="1200" noProof="0" dirty="0" smtClean="0"/>
            <a:t>Me</a:t>
          </a:r>
          <a:r>
            <a:rPr lang="id-ID" sz="2400" kern="1200" noProof="0" dirty="0" smtClean="0"/>
            <a:t>ndukung pemerintah yang mengambil kebijakan untuk menunda dan mengembalikan RUU HIP kepada lembaga legislatif . Menyarankan RUU HIP di ubah menjadi RUU Pembinaan Ideologi Pancasila</a:t>
          </a:r>
          <a:endParaRPr lang="id-ID" sz="2400" kern="1200" noProof="0" dirty="0"/>
        </a:p>
      </dsp:txBody>
      <dsp:txXfrm>
        <a:off x="671405" y="165851"/>
        <a:ext cx="9708680" cy="1078846"/>
      </dsp:txXfrm>
    </dsp:sp>
    <dsp:sp modelId="{C58F53D6-EE0F-4055-A5F7-89FA5352187D}">
      <dsp:nvSpPr>
        <dsp:cNvPr id="0" name=""/>
        <dsp:cNvSpPr/>
      </dsp:nvSpPr>
      <dsp:spPr>
        <a:xfrm>
          <a:off x="37573" y="308910"/>
          <a:ext cx="1030417" cy="1030417"/>
        </a:xfrm>
        <a:prstGeom prst="ellipse">
          <a:avLst/>
        </a:prstGeom>
        <a:blipFill rotWithShape="0">
          <a:blip xmlns:r="http://schemas.openxmlformats.org/officeDocument/2006/relationships" r:embed="rId1"/>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2782ED-3D5F-412C-912C-0FB3874904DC}">
      <dsp:nvSpPr>
        <dsp:cNvPr id="0" name=""/>
        <dsp:cNvSpPr/>
      </dsp:nvSpPr>
      <dsp:spPr>
        <a:xfrm>
          <a:off x="1025391" y="1332745"/>
          <a:ext cx="9363547" cy="1456177"/>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4315" tIns="50800" rIns="50800" bIns="50800" numCol="1" spcCol="1270" anchor="ctr" anchorCtr="0">
          <a:noAutofit/>
        </a:bodyPr>
        <a:lstStyle/>
        <a:p>
          <a:pPr lvl="0" algn="l" defTabSz="889000">
            <a:lnSpc>
              <a:spcPct val="90000"/>
            </a:lnSpc>
            <a:spcBef>
              <a:spcPct val="0"/>
            </a:spcBef>
            <a:spcAft>
              <a:spcPct val="35000"/>
            </a:spcAft>
          </a:pPr>
          <a:r>
            <a:rPr lang="id-ID" sz="2000" b="1" kern="1200" noProof="0" dirty="0" smtClean="0"/>
            <a:t>FPKPK:Rancangan Undang-Undang Haluan Ideologi Pancasila (RUU HIP) yang sekarang sedang ditunda pembahasannya oleh Pemerintah, sebaiknya tidak sekedar ditunda, namun lebih bijaksana apabila tidak dilanjutkan dibahas, sampai situasi kondusif, dan ada kajian komprehensif yang melibatkan elemen masyarakat.</a:t>
          </a:r>
          <a:endParaRPr lang="id-ID" sz="2000" b="1" kern="1200" noProof="0" dirty="0"/>
        </a:p>
      </dsp:txBody>
      <dsp:txXfrm>
        <a:off x="1025391" y="1332745"/>
        <a:ext cx="9363547" cy="1456177"/>
      </dsp:txXfrm>
    </dsp:sp>
    <dsp:sp modelId="{6A7B06F2-E25E-4266-BB0B-567005DC328C}">
      <dsp:nvSpPr>
        <dsp:cNvPr id="0" name=""/>
        <dsp:cNvSpPr/>
      </dsp:nvSpPr>
      <dsp:spPr>
        <a:xfrm>
          <a:off x="510182" y="1545625"/>
          <a:ext cx="1030417" cy="10304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3D0993-0D99-4D8C-8F30-BB421B6385A9}">
      <dsp:nvSpPr>
        <dsp:cNvPr id="0" name=""/>
        <dsp:cNvSpPr/>
      </dsp:nvSpPr>
      <dsp:spPr>
        <a:xfrm>
          <a:off x="885125" y="2866064"/>
          <a:ext cx="9567672" cy="1156334"/>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4315" tIns="60960" rIns="60960" bIns="60960" numCol="1" spcCol="1270" anchor="ctr" anchorCtr="0">
          <a:noAutofit/>
        </a:bodyPr>
        <a:lstStyle/>
        <a:p>
          <a:pPr lvl="0" algn="l" defTabSz="1066800">
            <a:lnSpc>
              <a:spcPct val="90000"/>
            </a:lnSpc>
            <a:spcBef>
              <a:spcPct val="0"/>
            </a:spcBef>
            <a:spcAft>
              <a:spcPct val="35000"/>
            </a:spcAft>
          </a:pPr>
          <a:endParaRPr lang="id-ID" sz="2400" b="1" kern="1200" dirty="0" smtClean="0"/>
        </a:p>
        <a:p>
          <a:pPr lvl="0" algn="l" defTabSz="1066800">
            <a:lnSpc>
              <a:spcPct val="90000"/>
            </a:lnSpc>
            <a:spcBef>
              <a:spcPct val="0"/>
            </a:spcBef>
            <a:spcAft>
              <a:spcPct val="35000"/>
            </a:spcAft>
          </a:pPr>
          <a:r>
            <a:rPr lang="id-ID" sz="2400" b="1" kern="1200" noProof="0" dirty="0" smtClean="0"/>
            <a:t>AP3KNI</a:t>
          </a:r>
          <a:r>
            <a:rPr lang="id-ID" sz="2000" b="1" kern="1200" noProof="0" dirty="0" smtClean="0"/>
            <a:t>: MENOLAK Rancangan Undang-Undang Haluan Ideologi Pancasila (RUU HIP) dan meminta kepada Pemerintah dan DPR RI untuk MENGHENTIKAN proses pembahasan RUU HIP.</a:t>
          </a:r>
        </a:p>
        <a:p>
          <a:pPr lvl="0" algn="l" defTabSz="1066800">
            <a:lnSpc>
              <a:spcPct val="90000"/>
            </a:lnSpc>
            <a:spcBef>
              <a:spcPct val="0"/>
            </a:spcBef>
            <a:spcAft>
              <a:spcPct val="35000"/>
            </a:spcAft>
          </a:pPr>
          <a:endParaRPr lang="en-US" sz="2000" b="1" kern="1200" dirty="0"/>
        </a:p>
      </dsp:txBody>
      <dsp:txXfrm>
        <a:off x="885125" y="2866064"/>
        <a:ext cx="9567672" cy="1156334"/>
      </dsp:txXfrm>
    </dsp:sp>
    <dsp:sp modelId="{EB4A74E4-1A59-412F-A411-BB5F7AA04E2E}">
      <dsp:nvSpPr>
        <dsp:cNvPr id="0" name=""/>
        <dsp:cNvSpPr/>
      </dsp:nvSpPr>
      <dsp:spPr>
        <a:xfrm>
          <a:off x="510182" y="2782340"/>
          <a:ext cx="1030417" cy="10304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2888A6-312D-4DCA-AB8C-2E3C90804DDE}">
      <dsp:nvSpPr>
        <dsp:cNvPr id="0" name=""/>
        <dsp:cNvSpPr/>
      </dsp:nvSpPr>
      <dsp:spPr>
        <a:xfrm>
          <a:off x="616126" y="4145537"/>
          <a:ext cx="9836156" cy="1112726"/>
        </a:xfrm>
        <a:prstGeom prst="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4315" tIns="50800" rIns="50800" bIns="50800" numCol="1" spcCol="1270" anchor="ctr" anchorCtr="0">
          <a:noAutofit/>
        </a:bodyPr>
        <a:lstStyle/>
        <a:p>
          <a:pPr lvl="0" algn="l" defTabSz="889000">
            <a:lnSpc>
              <a:spcPct val="90000"/>
            </a:lnSpc>
            <a:spcBef>
              <a:spcPct val="0"/>
            </a:spcBef>
            <a:spcAft>
              <a:spcPct val="35000"/>
            </a:spcAft>
          </a:pPr>
          <a:r>
            <a:rPr lang="id-ID" sz="2000" b="1" kern="1200" noProof="0" dirty="0" smtClean="0"/>
            <a:t>DGB UPI: Menolak Rancangan  Undang-Undang    Haluan    ldeologi   Pancasila    dan   meminta   DPR   dan pemerintah membatalkan  RUU  HIP</a:t>
          </a:r>
          <a:endParaRPr lang="id-ID" sz="2000" b="1" kern="1200" noProof="0" dirty="0"/>
        </a:p>
      </dsp:txBody>
      <dsp:txXfrm>
        <a:off x="616126" y="4145537"/>
        <a:ext cx="9836156" cy="1112726"/>
      </dsp:txXfrm>
    </dsp:sp>
    <dsp:sp modelId="{867D014F-0DDE-464B-AA7D-90D3CBF03C66}">
      <dsp:nvSpPr>
        <dsp:cNvPr id="0" name=""/>
        <dsp:cNvSpPr/>
      </dsp:nvSpPr>
      <dsp:spPr>
        <a:xfrm>
          <a:off x="37573" y="4019055"/>
          <a:ext cx="1030417" cy="10304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44156-F587-467B-BC16-AA6963269348}">
      <dsp:nvSpPr>
        <dsp:cNvPr id="0" name=""/>
        <dsp:cNvSpPr/>
      </dsp:nvSpPr>
      <dsp:spPr>
        <a:xfrm>
          <a:off x="-5979463" y="-914984"/>
          <a:ext cx="7118248" cy="7118248"/>
        </a:xfrm>
        <a:prstGeom prst="blockArc">
          <a:avLst>
            <a:gd name="adj1" fmla="val 18900000"/>
            <a:gd name="adj2" fmla="val 2700000"/>
            <a:gd name="adj3" fmla="val 30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F00542-C0CD-48A5-8EF4-45D00397E78D}">
      <dsp:nvSpPr>
        <dsp:cNvPr id="0" name=""/>
        <dsp:cNvSpPr/>
      </dsp:nvSpPr>
      <dsp:spPr>
        <a:xfrm>
          <a:off x="497669" y="330411"/>
          <a:ext cx="9943408" cy="661246"/>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4864" tIns="60960" rIns="60960" bIns="60960" numCol="1" spcCol="1270" anchor="ctr" anchorCtr="0">
          <a:noAutofit/>
        </a:bodyPr>
        <a:lstStyle/>
        <a:p>
          <a:pPr lvl="0" algn="l" defTabSz="1066800">
            <a:lnSpc>
              <a:spcPct val="90000"/>
            </a:lnSpc>
            <a:spcBef>
              <a:spcPct val="0"/>
            </a:spcBef>
            <a:spcAft>
              <a:spcPct val="35000"/>
            </a:spcAft>
          </a:pPr>
          <a:r>
            <a:rPr lang="id-ID" sz="2400" b="1" kern="1200" dirty="0" smtClean="0"/>
            <a:t>MUI : RUU HIP wajib ditolak dengan tegas tanpa kompromi</a:t>
          </a:r>
          <a:endParaRPr lang="en-US" sz="2400" b="1" kern="1200" dirty="0"/>
        </a:p>
      </dsp:txBody>
      <dsp:txXfrm>
        <a:off x="497669" y="330411"/>
        <a:ext cx="9943408" cy="661246"/>
      </dsp:txXfrm>
    </dsp:sp>
    <dsp:sp modelId="{6A7B06F2-E25E-4266-BB0B-567005DC328C}">
      <dsp:nvSpPr>
        <dsp:cNvPr id="0" name=""/>
        <dsp:cNvSpPr/>
      </dsp:nvSpPr>
      <dsp:spPr>
        <a:xfrm>
          <a:off x="84390" y="247755"/>
          <a:ext cx="826558" cy="8265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9AA101-B4DC-44BE-94A0-2DA096E4C6AB}">
      <dsp:nvSpPr>
        <dsp:cNvPr id="0" name=""/>
        <dsp:cNvSpPr/>
      </dsp:nvSpPr>
      <dsp:spPr>
        <a:xfrm>
          <a:off x="971499" y="1053994"/>
          <a:ext cx="9469578" cy="1197186"/>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4864" tIns="60960" rIns="60960" bIns="60960" numCol="1" spcCol="1270" anchor="ctr" anchorCtr="0">
          <a:noAutofit/>
        </a:bodyPr>
        <a:lstStyle/>
        <a:p>
          <a:pPr lvl="0" algn="l" defTabSz="1066800">
            <a:lnSpc>
              <a:spcPct val="90000"/>
            </a:lnSpc>
            <a:spcBef>
              <a:spcPct val="0"/>
            </a:spcBef>
            <a:spcAft>
              <a:spcPct val="35000"/>
            </a:spcAft>
          </a:pPr>
          <a:r>
            <a:rPr lang="id-ID" sz="2400" b="1" kern="1200" dirty="0" smtClean="0"/>
            <a:t>MUHAMMADIYAH : RUU HIP tidak terlalu urgen dan tidak perlu dilanjutkan pembahasan pada tahap berikutnya untuk disyahkan sebagai Undang-Undang</a:t>
          </a:r>
          <a:endParaRPr lang="en-US" sz="2400" b="1" kern="1200" dirty="0"/>
        </a:p>
      </dsp:txBody>
      <dsp:txXfrm>
        <a:off x="971499" y="1053994"/>
        <a:ext cx="9469578" cy="1197186"/>
      </dsp:txXfrm>
    </dsp:sp>
    <dsp:sp modelId="{DA10233E-75C2-4126-9283-B3B1EF035E3F}">
      <dsp:nvSpPr>
        <dsp:cNvPr id="0" name=""/>
        <dsp:cNvSpPr/>
      </dsp:nvSpPr>
      <dsp:spPr>
        <a:xfrm>
          <a:off x="558219" y="1239308"/>
          <a:ext cx="826558" cy="8265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75FC56-9306-41F1-BEF8-1EDED7981558}">
      <dsp:nvSpPr>
        <dsp:cNvPr id="0" name=""/>
        <dsp:cNvSpPr/>
      </dsp:nvSpPr>
      <dsp:spPr>
        <a:xfrm>
          <a:off x="1116926" y="2311149"/>
          <a:ext cx="9324150" cy="955554"/>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4864" tIns="60960" rIns="60960" bIns="60960" numCol="1" spcCol="1270" anchor="ctr" anchorCtr="0">
          <a:noAutofit/>
        </a:bodyPr>
        <a:lstStyle/>
        <a:p>
          <a:pPr lvl="0" algn="l" defTabSz="1066800">
            <a:lnSpc>
              <a:spcPct val="90000"/>
            </a:lnSpc>
            <a:spcBef>
              <a:spcPct val="0"/>
            </a:spcBef>
            <a:spcAft>
              <a:spcPct val="35000"/>
            </a:spcAft>
          </a:pPr>
          <a:r>
            <a:rPr lang="id-ID" sz="2400" b="1" kern="1200" dirty="0" smtClean="0"/>
            <a:t>NAHDATUL ULAMA: Menolak RUU HIP dan menganggap Pancasila merupakan konsensus kebangsaan yang final </a:t>
          </a:r>
          <a:endParaRPr lang="en-US" sz="2400" b="1" kern="1200" dirty="0"/>
        </a:p>
      </dsp:txBody>
      <dsp:txXfrm>
        <a:off x="1116926" y="2311149"/>
        <a:ext cx="9324150" cy="955554"/>
      </dsp:txXfrm>
    </dsp:sp>
    <dsp:sp modelId="{F7618068-F15E-488D-969F-8CB1017CF89D}">
      <dsp:nvSpPr>
        <dsp:cNvPr id="0" name=""/>
        <dsp:cNvSpPr/>
      </dsp:nvSpPr>
      <dsp:spPr>
        <a:xfrm>
          <a:off x="703647" y="2230860"/>
          <a:ext cx="826558" cy="8265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FD1820-4A02-4AB2-86FB-A920649B7821}">
      <dsp:nvSpPr>
        <dsp:cNvPr id="0" name=""/>
        <dsp:cNvSpPr/>
      </dsp:nvSpPr>
      <dsp:spPr>
        <a:xfrm>
          <a:off x="991858" y="3322331"/>
          <a:ext cx="9464843" cy="916295"/>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4864" tIns="60960" rIns="60960" bIns="60960" numCol="1" spcCol="1270" anchor="ctr" anchorCtr="0">
          <a:noAutofit/>
        </a:bodyPr>
        <a:lstStyle/>
        <a:p>
          <a:pPr lvl="0" algn="l" defTabSz="1066800">
            <a:lnSpc>
              <a:spcPct val="90000"/>
            </a:lnSpc>
            <a:spcBef>
              <a:spcPct val="0"/>
            </a:spcBef>
            <a:spcAft>
              <a:spcPct val="35000"/>
            </a:spcAft>
          </a:pPr>
          <a:r>
            <a:rPr lang="id-ID" sz="2400" b="1" kern="1200" dirty="0" smtClean="0"/>
            <a:t>FORUM UMAT ISLAM:  M</a:t>
          </a:r>
          <a:r>
            <a:rPr lang="id-ID" sz="2400" b="1" i="0" kern="1200" dirty="0" smtClean="0"/>
            <a:t>enolak  dengan tegas RUU HIP dan meminta  kepada  DPR untuk segera  menghentikan pembahasannya.</a:t>
          </a:r>
          <a:endParaRPr lang="en-US" sz="2400" b="1" kern="1200" dirty="0"/>
        </a:p>
      </dsp:txBody>
      <dsp:txXfrm>
        <a:off x="991858" y="3322331"/>
        <a:ext cx="9464843" cy="916295"/>
      </dsp:txXfrm>
    </dsp:sp>
    <dsp:sp modelId="{BFCE2832-185E-4341-A44C-ED767CF0FEBE}">
      <dsp:nvSpPr>
        <dsp:cNvPr id="0" name=""/>
        <dsp:cNvSpPr/>
      </dsp:nvSpPr>
      <dsp:spPr>
        <a:xfrm>
          <a:off x="558219" y="3222413"/>
          <a:ext cx="826558" cy="8265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D29055-40C5-4DC2-B542-FF92CC0A82CA}">
      <dsp:nvSpPr>
        <dsp:cNvPr id="0" name=""/>
        <dsp:cNvSpPr/>
      </dsp:nvSpPr>
      <dsp:spPr>
        <a:xfrm>
          <a:off x="515766" y="4323167"/>
          <a:ext cx="9943408" cy="8977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4864" tIns="60960" rIns="60960" bIns="60960" numCol="1" spcCol="1270" anchor="ctr" anchorCtr="0">
          <a:noAutofit/>
        </a:bodyPr>
        <a:lstStyle/>
        <a:p>
          <a:pPr lvl="0" algn="l" defTabSz="1066800">
            <a:lnSpc>
              <a:spcPct val="90000"/>
            </a:lnSpc>
            <a:spcBef>
              <a:spcPct val="0"/>
            </a:spcBef>
            <a:spcAft>
              <a:spcPct val="35000"/>
            </a:spcAft>
          </a:pPr>
          <a:r>
            <a:rPr lang="id-ID" sz="2400" b="1" kern="1200" dirty="0" smtClean="0"/>
            <a:t>PEMUDA AL IRSYAD:  M</a:t>
          </a:r>
          <a:r>
            <a:rPr lang="en-US" sz="2400" b="1" kern="1200" dirty="0" err="1" smtClean="0"/>
            <a:t>enolak</a:t>
          </a:r>
          <a:r>
            <a:rPr lang="en-US" sz="2400" b="1" kern="1200" dirty="0" smtClean="0"/>
            <a:t> </a:t>
          </a:r>
          <a:r>
            <a:rPr lang="en-US" sz="2400" b="1" kern="1200" dirty="0" err="1" smtClean="0"/>
            <a:t>dengan</a:t>
          </a:r>
          <a:r>
            <a:rPr lang="en-US" sz="2400" b="1" kern="1200" dirty="0" smtClean="0"/>
            <a:t> </a:t>
          </a:r>
          <a:r>
            <a:rPr lang="id-ID" sz="2400" b="1" kern="1200" dirty="0" smtClean="0"/>
            <a:t>t</a:t>
          </a:r>
          <a:r>
            <a:rPr lang="en-US" sz="2400" b="1" kern="1200" dirty="0" err="1" smtClean="0"/>
            <a:t>egas</a:t>
          </a:r>
          <a:r>
            <a:rPr lang="en-US" sz="2400" b="1" kern="1200" dirty="0" smtClean="0"/>
            <a:t> RUU </a:t>
          </a:r>
          <a:r>
            <a:rPr lang="en-US" sz="2400" b="1" kern="1200" dirty="0" err="1" smtClean="0"/>
            <a:t>Haluan</a:t>
          </a:r>
          <a:r>
            <a:rPr lang="en-US" sz="2400" b="1" kern="1200" dirty="0" smtClean="0"/>
            <a:t> </a:t>
          </a:r>
          <a:r>
            <a:rPr lang="en-US" sz="2400" b="1" kern="1200" dirty="0" err="1" smtClean="0"/>
            <a:t>Ideologi</a:t>
          </a:r>
          <a:r>
            <a:rPr lang="en-US" sz="2400" b="1" kern="1200" dirty="0" smtClean="0"/>
            <a:t> Pancasila</a:t>
          </a:r>
          <a:r>
            <a:rPr lang="id-ID" sz="2400" b="1" kern="1200" dirty="0" smtClean="0"/>
            <a:t> </a:t>
          </a:r>
          <a:endParaRPr lang="en-US" sz="2400" b="1" kern="1200" dirty="0"/>
        </a:p>
      </dsp:txBody>
      <dsp:txXfrm>
        <a:off x="515766" y="4323167"/>
        <a:ext cx="9943408" cy="897714"/>
      </dsp:txXfrm>
    </dsp:sp>
    <dsp:sp modelId="{13B864A8-B50F-4D0E-BA5F-F37FB3584659}">
      <dsp:nvSpPr>
        <dsp:cNvPr id="0" name=""/>
        <dsp:cNvSpPr/>
      </dsp:nvSpPr>
      <dsp:spPr>
        <a:xfrm>
          <a:off x="84390" y="4213965"/>
          <a:ext cx="826558" cy="8265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9770C-B10B-4F47-86D9-A93346074741}" type="datetimeFigureOut">
              <a:rPr lang="id-ID" smtClean="0"/>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2725AA-02CB-4431-A036-BE9DF9DDBCB2}" type="slidenum">
              <a:rPr lang="id-ID" smtClean="0"/>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8968B971-F005-43CB-8548-F1EDA63DC907}" type="datetimeFigureOut">
              <a:rPr lang="id-ID" smtClean="0"/>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DA589E5-3021-4B30-9621-4012D0B63C02}" type="slidenum">
              <a:rPr lang="id-ID" smtClean="0"/>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id-ID"/>
          </a:p>
        </p:txBody>
      </p:sp>
      <p:sp>
        <p:nvSpPr>
          <p:cNvPr id="4" name="Date Placeholder 3"/>
          <p:cNvSpPr>
            <a:spLocks noGrp="1"/>
          </p:cNvSpPr>
          <p:nvPr>
            <p:ph type="dt" sz="half" idx="10"/>
          </p:nvPr>
        </p:nvSpPr>
        <p:spPr/>
        <p:txBody>
          <a:bodyPr/>
          <a:lstStyle/>
          <a:p>
            <a:fld id="{8968B971-F005-43CB-8548-F1EDA63DC907}" type="datetimeFigureOut">
              <a:rPr lang="id-ID" smtClean="0"/>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DA589E5-3021-4B30-9621-4012D0B63C02}" type="slidenum">
              <a:rPr lang="id-ID" smtClean="0"/>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id-ID"/>
          </a:p>
        </p:txBody>
      </p:sp>
      <p:sp>
        <p:nvSpPr>
          <p:cNvPr id="4" name="Date Placeholder 3"/>
          <p:cNvSpPr>
            <a:spLocks noGrp="1"/>
          </p:cNvSpPr>
          <p:nvPr>
            <p:ph type="dt" sz="half" idx="10"/>
          </p:nvPr>
        </p:nvSpPr>
        <p:spPr/>
        <p:txBody>
          <a:bodyPr/>
          <a:lstStyle/>
          <a:p>
            <a:fld id="{8968B971-F005-43CB-8548-F1EDA63DC907}" type="datetimeFigureOut">
              <a:rPr lang="id-ID" smtClean="0"/>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DA589E5-3021-4B30-9621-4012D0B63C02}" type="slidenum">
              <a:rPr lang="id-ID" smtClean="0"/>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id-ID"/>
          </a:p>
        </p:txBody>
      </p:sp>
      <p:sp>
        <p:nvSpPr>
          <p:cNvPr id="4" name="Date Placeholder 3"/>
          <p:cNvSpPr>
            <a:spLocks noGrp="1"/>
          </p:cNvSpPr>
          <p:nvPr>
            <p:ph type="dt" sz="half" idx="10"/>
          </p:nvPr>
        </p:nvSpPr>
        <p:spPr/>
        <p:txBody>
          <a:bodyPr/>
          <a:lstStyle/>
          <a:p>
            <a:fld id="{8968B971-F005-43CB-8548-F1EDA63DC907}" type="datetimeFigureOut">
              <a:rPr lang="id-ID" smtClean="0"/>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DA589E5-3021-4B30-9621-4012D0B63C02}" type="slidenum">
              <a:rPr lang="id-ID" smtClean="0"/>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8968B971-F005-43CB-8548-F1EDA63DC907}" type="datetimeFigureOut">
              <a:rPr lang="id-ID" smtClean="0"/>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DA589E5-3021-4B30-9621-4012D0B63C02}" type="slidenum">
              <a:rPr lang="id-ID" smtClean="0"/>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id-ID"/>
          </a:p>
        </p:txBody>
      </p:sp>
      <p:sp>
        <p:nvSpPr>
          <p:cNvPr id="5" name="Date Placeholder 4"/>
          <p:cNvSpPr>
            <a:spLocks noGrp="1"/>
          </p:cNvSpPr>
          <p:nvPr>
            <p:ph type="dt" sz="half" idx="10"/>
          </p:nvPr>
        </p:nvSpPr>
        <p:spPr/>
        <p:txBody>
          <a:bodyPr/>
          <a:lstStyle/>
          <a:p>
            <a:fld id="{8968B971-F005-43CB-8548-F1EDA63DC907}" type="datetimeFigureOut">
              <a:rPr lang="id-ID" smtClean="0"/>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DA589E5-3021-4B30-9621-4012D0B63C02}" type="slidenum">
              <a:rPr lang="id-ID" smtClean="0"/>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id-ID"/>
          </a:p>
        </p:txBody>
      </p:sp>
      <p:sp>
        <p:nvSpPr>
          <p:cNvPr id="7" name="Date Placeholder 6"/>
          <p:cNvSpPr>
            <a:spLocks noGrp="1"/>
          </p:cNvSpPr>
          <p:nvPr>
            <p:ph type="dt" sz="half" idx="10"/>
          </p:nvPr>
        </p:nvSpPr>
        <p:spPr/>
        <p:txBody>
          <a:bodyPr/>
          <a:lstStyle/>
          <a:p>
            <a:fld id="{8968B971-F005-43CB-8548-F1EDA63DC907}" type="datetimeFigureOut">
              <a:rPr lang="id-ID" smtClean="0"/>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CDA589E5-3021-4B30-9621-4012D0B63C02}" type="slidenum">
              <a:rPr lang="id-ID" smtClean="0"/>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8968B971-F005-43CB-8548-F1EDA63DC907}" type="datetimeFigureOut">
              <a:rPr lang="id-ID" smtClean="0"/>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CDA589E5-3021-4B30-9621-4012D0B63C02}" type="slidenum">
              <a:rPr lang="id-ID" smtClean="0"/>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8B971-F005-43CB-8548-F1EDA63DC907}" type="datetimeFigureOut">
              <a:rPr lang="id-ID" smtClean="0"/>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CDA589E5-3021-4B30-9621-4012D0B63C02}" type="slidenum">
              <a:rPr lang="id-ID" smtClean="0"/>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8968B971-F005-43CB-8548-F1EDA63DC907}" type="datetimeFigureOut">
              <a:rPr lang="id-ID" smtClean="0"/>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DA589E5-3021-4B30-9621-4012D0B63C02}" type="slidenum">
              <a:rPr lang="id-ID" smtClean="0"/>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8968B971-F005-43CB-8548-F1EDA63DC907}" type="datetimeFigureOut">
              <a:rPr lang="id-ID" smtClean="0"/>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DA589E5-3021-4B30-9621-4012D0B63C02}" type="slidenum">
              <a:rPr lang="id-ID" smtClean="0"/>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68B971-F005-43CB-8548-F1EDA63DC907}" type="datetimeFigureOut">
              <a:rPr lang="id-ID" smtClean="0"/>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A589E5-3021-4B30-9621-4012D0B63C02}" type="slidenum">
              <a:rPr lang="id-ID" smtClean="0"/>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ambar_berita_1172"/>
          <p:cNvPicPr>
            <a:picLocks noChangeAspect="1" noChangeArrowheads="1"/>
          </p:cNvPicPr>
          <p:nvPr/>
        </p:nvPicPr>
        <p:blipFill>
          <a:blip r:embed="rId1"/>
          <a:srcRect/>
          <a:stretch>
            <a:fillRect/>
          </a:stretch>
        </p:blipFill>
        <p:spPr bwMode="auto">
          <a:xfrm>
            <a:off x="4918788" y="484632"/>
            <a:ext cx="566737" cy="699475"/>
          </a:xfrm>
          <a:prstGeom prst="rect">
            <a:avLst/>
          </a:prstGeom>
          <a:ln>
            <a:noFill/>
          </a:ln>
          <a:effectLst>
            <a:outerShdw blurRad="292100" dist="139700" dir="2700000" algn="tl" rotWithShape="0">
              <a:srgbClr val="333333">
                <a:alpha val="65000"/>
              </a:srgbClr>
            </a:outerShdw>
          </a:effectLst>
        </p:spPr>
      </p:pic>
      <p:sp>
        <p:nvSpPr>
          <p:cNvPr id="4" name="Rounded Rectangle 6"/>
          <p:cNvSpPr>
            <a:spLocks noChangeArrowheads="1"/>
          </p:cNvSpPr>
          <p:nvPr/>
        </p:nvSpPr>
        <p:spPr bwMode="auto">
          <a:xfrm>
            <a:off x="521400" y="393192"/>
            <a:ext cx="5120448" cy="2203704"/>
          </a:xfrm>
          <a:custGeom>
            <a:avLst/>
            <a:gdLst>
              <a:gd name="T0" fmla="*/ 2206 w 8075615"/>
              <a:gd name="T1" fmla="*/ 0 h 411480"/>
              <a:gd name="T2" fmla="*/ 4412 w 8075615"/>
              <a:gd name="T3" fmla="*/ 2147483646 h 411480"/>
              <a:gd name="T4" fmla="*/ 2206 w 8075615"/>
              <a:gd name="T5" fmla="*/ 2147483646 h 411480"/>
              <a:gd name="T6" fmla="*/ 0 w 8075615"/>
              <a:gd name="T7" fmla="*/ 2147483646 h 411480"/>
              <a:gd name="T8" fmla="*/ 17694720 60000 65536"/>
              <a:gd name="T9" fmla="*/ 0 60000 65536"/>
              <a:gd name="T10" fmla="*/ 5898240 60000 65536"/>
              <a:gd name="T11" fmla="*/ 11796480 60000 65536"/>
              <a:gd name="T12" fmla="*/ 0 w 8075615"/>
              <a:gd name="T13" fmla="*/ 0 h 411480"/>
              <a:gd name="T14" fmla="*/ 8075615 w 8075615"/>
              <a:gd name="T15" fmla="*/ 411480 h 411480"/>
            </a:gdLst>
            <a:ahLst/>
            <a:cxnLst>
              <a:cxn ang="T8">
                <a:pos x="T0" y="T1"/>
              </a:cxn>
              <a:cxn ang="T9">
                <a:pos x="T2" y="T3"/>
              </a:cxn>
              <a:cxn ang="T10">
                <a:pos x="T4" y="T5"/>
              </a:cxn>
              <a:cxn ang="T11">
                <a:pos x="T6" y="T7"/>
              </a:cxn>
            </a:cxnLst>
            <a:rect l="T12" t="T13" r="T14" b="T15"/>
            <a:pathLst>
              <a:path w="8075615" h="411480">
                <a:moveTo>
                  <a:pt x="68580" y="0"/>
                </a:moveTo>
                <a:lnTo>
                  <a:pt x="68579" y="0"/>
                </a:lnTo>
                <a:cubicBezTo>
                  <a:pt x="30704" y="0"/>
                  <a:pt x="0" y="30704"/>
                  <a:pt x="0" y="68579"/>
                </a:cubicBezTo>
                <a:lnTo>
                  <a:pt x="0" y="342900"/>
                </a:lnTo>
                <a:cubicBezTo>
                  <a:pt x="0" y="380775"/>
                  <a:pt x="30704" y="411479"/>
                  <a:pt x="68579" y="411480"/>
                </a:cubicBezTo>
                <a:lnTo>
                  <a:pt x="8007035" y="411480"/>
                </a:lnTo>
                <a:cubicBezTo>
                  <a:pt x="8044910" y="411479"/>
                  <a:pt x="8075615" y="380775"/>
                  <a:pt x="8075615" y="342900"/>
                </a:cubicBezTo>
                <a:lnTo>
                  <a:pt x="8075615" y="68580"/>
                </a:lnTo>
                <a:cubicBezTo>
                  <a:pt x="8075615" y="30704"/>
                  <a:pt x="8044910" y="0"/>
                  <a:pt x="8007035" y="0"/>
                </a:cubicBezTo>
                <a:lnTo>
                  <a:pt x="68580" y="0"/>
                </a:lnTo>
                <a:close/>
              </a:path>
            </a:pathLst>
          </a:cu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id-ID" altLang="id-ID" sz="2400" b="1" dirty="0" smtClean="0">
                <a:solidFill>
                  <a:schemeClr val="bg1"/>
                </a:solidFill>
                <a:latin typeface="Arial Black" panose="020B0A04020102020204" pitchFamily="34" charset="0"/>
                <a:ea typeface="MS PGothic" panose="020B0600070205080204" pitchFamily="34" charset="-128"/>
              </a:rPr>
              <a:t>RUU HIP DALAM </a:t>
            </a:r>
            <a:endParaRPr lang="id-ID" altLang="id-ID" sz="2400" b="1" dirty="0" smtClean="0">
              <a:solidFill>
                <a:schemeClr val="bg1"/>
              </a:solidFill>
              <a:latin typeface="Arial Black" panose="020B0A04020102020204" pitchFamily="34" charset="0"/>
              <a:ea typeface="MS PGothic" panose="020B0600070205080204" pitchFamily="34" charset="-128"/>
            </a:endParaRPr>
          </a:p>
          <a:p>
            <a:pPr algn="ctr"/>
            <a:r>
              <a:rPr lang="id-ID" altLang="id-ID" sz="2400" b="1" dirty="0" smtClean="0">
                <a:solidFill>
                  <a:schemeClr val="bg1"/>
                </a:solidFill>
                <a:latin typeface="Arial Black" panose="020B0A04020102020204" pitchFamily="34" charset="0"/>
                <a:ea typeface="MS PGothic" panose="020B0600070205080204" pitchFamily="34" charset="-128"/>
              </a:rPr>
              <a:t>PERSPEKTIF KOMUNITAS </a:t>
            </a:r>
            <a:endParaRPr lang="id-ID" altLang="id-ID" sz="2400" b="1" dirty="0" smtClean="0">
              <a:solidFill>
                <a:schemeClr val="bg1"/>
              </a:solidFill>
              <a:latin typeface="Arial Black" panose="020B0A04020102020204" pitchFamily="34" charset="0"/>
              <a:ea typeface="MS PGothic" panose="020B0600070205080204" pitchFamily="34" charset="-128"/>
            </a:endParaRPr>
          </a:p>
          <a:p>
            <a:pPr algn="ctr"/>
            <a:r>
              <a:rPr lang="id-ID" altLang="id-ID" sz="2400" b="1" dirty="0" smtClean="0">
                <a:solidFill>
                  <a:schemeClr val="bg1"/>
                </a:solidFill>
                <a:latin typeface="Arial Black" panose="020B0A04020102020204" pitchFamily="34" charset="0"/>
                <a:ea typeface="MS PGothic" panose="020B0600070205080204" pitchFamily="34" charset="-128"/>
              </a:rPr>
              <a:t>KEWARGANEGARAAN </a:t>
            </a:r>
            <a:endParaRPr lang="id-ID" altLang="id-ID" sz="2400" b="1" dirty="0">
              <a:solidFill>
                <a:schemeClr val="bg1"/>
              </a:solidFill>
              <a:latin typeface="Arial Black" panose="020B0A04020102020204" pitchFamily="34" charset="0"/>
              <a:ea typeface="MS PGothic" panose="020B0600070205080204" pitchFamily="34" charset="-128"/>
            </a:endParaRPr>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0412" y="555518"/>
            <a:ext cx="600305" cy="5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8"/>
          <p:cNvSpPr>
            <a:spLocks noGrp="1"/>
          </p:cNvSpPr>
          <p:nvPr>
            <p:ph type="subTitle" idx="1"/>
          </p:nvPr>
        </p:nvSpPr>
        <p:spPr>
          <a:xfrm>
            <a:off x="640080" y="5367528"/>
            <a:ext cx="5001768" cy="1399032"/>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r>
              <a:rPr lang="id-ID" sz="2000" dirty="0" smtClean="0">
                <a:latin typeface="Berlin Sans FB" panose="020E0602020502020306" pitchFamily="34" charset="0"/>
              </a:rPr>
              <a:t>Oleh : Dr. Nurul Zuriah, M.Si.</a:t>
            </a:r>
            <a:endParaRPr lang="id-ID" sz="2000" dirty="0" smtClean="0">
              <a:latin typeface="Berlin Sans FB" panose="020E0602020502020306" pitchFamily="34" charset="0"/>
            </a:endParaRPr>
          </a:p>
          <a:p>
            <a:r>
              <a:rPr lang="id-ID" sz="2000" dirty="0" smtClean="0">
                <a:latin typeface="Berlin Sans FB" panose="020E0602020502020306" pitchFamily="34" charset="0"/>
              </a:rPr>
              <a:t>Disampaikan dalam Acara Webinar Prodi PPKn – FKIP UMM </a:t>
            </a:r>
            <a:endParaRPr lang="id-ID" sz="2000" dirty="0" smtClean="0">
              <a:latin typeface="Berlin Sans FB" panose="020E0602020502020306" pitchFamily="34" charset="0"/>
            </a:endParaRPr>
          </a:p>
          <a:p>
            <a:r>
              <a:rPr lang="id-ID" sz="2000" dirty="0" smtClean="0">
                <a:latin typeface="Berlin Sans FB" panose="020E0602020502020306" pitchFamily="34" charset="0"/>
              </a:rPr>
              <a:t>2 Juli 2020</a:t>
            </a:r>
            <a:endParaRPr lang="id-ID" sz="2000" dirty="0">
              <a:latin typeface="Berlin Sans FB" panose="020E0602020502020306" pitchFamily="34" charset="0"/>
            </a:endParaRPr>
          </a:p>
        </p:txBody>
      </p:sp>
      <p:pic>
        <p:nvPicPr>
          <p:cNvPr id="10" name="Picture 9"/>
          <p:cNvPicPr>
            <a:picLocks noChangeAspect="1"/>
          </p:cNvPicPr>
          <p:nvPr/>
        </p:nvPicPr>
        <p:blipFill>
          <a:blip r:embed="rId3"/>
          <a:stretch>
            <a:fillRect/>
          </a:stretch>
        </p:blipFill>
        <p:spPr>
          <a:xfrm>
            <a:off x="6007609" y="377106"/>
            <a:ext cx="5870448" cy="6480893"/>
          </a:xfrm>
          <a:prstGeom prst="rect">
            <a:avLst/>
          </a:prstGeom>
        </p:spPr>
      </p:pic>
      <p:pic>
        <p:nvPicPr>
          <p:cNvPr id="11" name="Content Placeholder 5"/>
          <p:cNvPicPr>
            <a:picLocks noChangeAspect="1"/>
          </p:cNvPicPr>
          <p:nvPr/>
        </p:nvPicPr>
        <p:blipFill>
          <a:blip r:embed="rId4"/>
          <a:stretch>
            <a:fillRect/>
          </a:stretch>
        </p:blipFill>
        <p:spPr>
          <a:xfrm>
            <a:off x="1723705" y="2706743"/>
            <a:ext cx="2945836" cy="239799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9788" y="71563"/>
            <a:ext cx="10515600" cy="779228"/>
          </a:xfrm>
        </p:spPr>
        <p:txBody>
          <a:bodyPr>
            <a:normAutofit/>
          </a:bodyPr>
          <a:lstStyle/>
          <a:p>
            <a:endParaRPr lang="id-ID" dirty="0"/>
          </a:p>
        </p:txBody>
      </p:sp>
      <p:sp>
        <p:nvSpPr>
          <p:cNvPr id="7" name="Content Placeholder 6"/>
          <p:cNvSpPr>
            <a:spLocks noGrp="1"/>
          </p:cNvSpPr>
          <p:nvPr>
            <p:ph sz="half" idx="2"/>
          </p:nvPr>
        </p:nvSpPr>
        <p:spPr>
          <a:xfrm>
            <a:off x="210706" y="1136994"/>
            <a:ext cx="11732149" cy="5446680"/>
          </a:xfrm>
          <a:solidFill>
            <a:schemeClr val="accent4">
              <a:lumMod val="20000"/>
              <a:lumOff val="80000"/>
            </a:schemeClr>
          </a:solidFill>
        </p:spPr>
        <p:txBody>
          <a:bodyPr>
            <a:normAutofit fontScale="25000" lnSpcReduction="20000"/>
          </a:bodyPr>
          <a:lstStyle/>
          <a:p>
            <a:pPr marL="0" indent="0">
              <a:buNone/>
            </a:pPr>
            <a:r>
              <a:rPr lang="id-ID" sz="8000" dirty="0" smtClean="0"/>
              <a:t> </a:t>
            </a:r>
            <a:r>
              <a:rPr lang="id-ID" sz="7200" b="1" dirty="0" smtClean="0"/>
              <a:t>Argumentasi  Dewan Guru Besar – UPI </a:t>
            </a:r>
            <a:r>
              <a:rPr lang="id-ID" sz="7200" dirty="0" smtClean="0"/>
              <a:t>sebagai berikut:</a:t>
            </a:r>
            <a:endParaRPr lang="id-ID" sz="7200" dirty="0" smtClean="0"/>
          </a:p>
          <a:p>
            <a:r>
              <a:rPr lang="id-ID" sz="7200" b="1" dirty="0" smtClean="0"/>
              <a:t>Rumusan Pancasila yang sah </a:t>
            </a:r>
            <a:r>
              <a:rPr lang="id-ID" sz="7200" dirty="0" smtClean="0"/>
              <a:t>adalah seperti yang tercantum dalam Pembukaan Undang- Undang Dasar Negara Republik Indonesia Tahun 1945 yang disahkan pada 18  Agustus 1945.  Oleh karena itu,  materi muatan Pancasila dalam RUU HIP yang kembali kepada narasi 1   Juni  1945 menyalahi konsensus dalam  kehidupan berbangsa dan bernegara.</a:t>
            </a:r>
            <a:endParaRPr lang="id-ID" sz="7200" dirty="0" smtClean="0"/>
          </a:p>
          <a:p>
            <a:r>
              <a:rPr lang="id-ID" sz="7200" dirty="0" smtClean="0"/>
              <a:t> </a:t>
            </a:r>
            <a:r>
              <a:rPr lang="id-ID" sz="7200" b="1" dirty="0" smtClean="0"/>
              <a:t>Pancasila memiliki kedudukan sebagai falsafah bangsa </a:t>
            </a:r>
            <a:r>
              <a:rPr lang="id-ID" sz="7200" b="1" i="1" dirty="0" smtClean="0"/>
              <a:t>(Philosopische Grondslag) </a:t>
            </a:r>
            <a:r>
              <a:rPr lang="id-ID" sz="7200" b="1" dirty="0" smtClean="0"/>
              <a:t>yang berarti Pancasila menjadi pedoman dan pandangan hidup dalam berbangsa dan bernegara, </a:t>
            </a:r>
            <a:r>
              <a:rPr lang="id-ID" sz="7200" dirty="0" smtClean="0"/>
              <a:t>dan  sebagai dasar negara </a:t>
            </a:r>
            <a:r>
              <a:rPr lang="id-ID" sz="7200" i="1" dirty="0" smtClean="0"/>
              <a:t>(Grundnorm) </a:t>
            </a:r>
            <a:r>
              <a:rPr lang="id-ID" sz="7200" dirty="0" smtClean="0"/>
              <a:t>yang berarti  Pancasila  merupakan sumber dari segala sumber hukum daiam kehidupan  bermasyarakar,  berbangsa,  dan  bemegara,  dan tidak perlu diatur dalam bentuk peraturan perundang-undangan apa pun.</a:t>
            </a:r>
            <a:endParaRPr lang="id-ID" sz="7200" dirty="0" smtClean="0"/>
          </a:p>
          <a:p>
            <a:r>
              <a:rPr lang="id-ID" sz="7200" b="1" dirty="0" smtClean="0"/>
              <a:t>Konsideran  RUU HIP tidak mencantumkan Ketetapan MPRS Nomor XXV/MPRS/1966</a:t>
            </a:r>
            <a:r>
              <a:rPr lang="id-ID" sz="7200" dirty="0" smtClean="0"/>
              <a:t> , Tahun 1966 tentang Pembubaran Partai Komunis Indonesia, Pernyataan sebagai Organisasi Terlarang di Seluruh Wilayah Negara Republik Indonesia bagi Partai Komunis Indonesia dan  Larangan  Setiap Kegiatan  untuk Menyebarkan  atau Mengembangkan  Paham atau Ajaran Komunis/Marxisme-Leninisme yang dikukuhkan oleh TAP MPR RI Nomor I/MPR/2003 tentang Peninjauan terhadap Materi dan Status Hukum Ketetapan MPRS dan Ketetapan MPR RI Tahun 1960 sampai dengan Tahun 2002.  Dengan demikian, RUU HIP ini dapat membangkitkan ajaran komunisme di Indonesia.</a:t>
            </a:r>
            <a:endParaRPr lang="id-ID" sz="7200" dirty="0" smtClean="0"/>
          </a:p>
          <a:p>
            <a:r>
              <a:rPr lang="id-ID" sz="7200" b="1" dirty="0" smtClean="0"/>
              <a:t>Perumusan  mengenai  Haluan  Ideologi  Pancasila  merupakan  kesalahan  fatal,  karena Pancasila   sebagai   ideologi   merupakan   sumber   haluan</a:t>
            </a:r>
            <a:r>
              <a:rPr lang="id-ID" sz="7200" dirty="0" smtClean="0"/>
              <a:t>,    artinya   ideoiogi   Pancasila memberikan  pedoman  bagi  penyelenggara  negara  dan  seluruh  warga  negara  dalam kebidupan   bermasyarak:at,  berbangsa,   dan  bemegara,   termasuk   dalam  merumuskanperencanaan   pembangunan   nasional   di  bidang  pendidikan,   agama,   politik,   hukum, ekonomi,  sosial,  budaya,   dan pertahanan dan keamanan.</a:t>
            </a:r>
            <a:endParaRPr lang="id-ID" sz="7200" dirty="0" smtClean="0"/>
          </a:p>
          <a:p>
            <a:r>
              <a:rPr lang="id-ID" sz="7200" b="1" dirty="0" smtClean="0"/>
              <a:t>Rumusan pasal-pasal yang ada dalam RUU HIP mengandung kesalahan fatal</a:t>
            </a:r>
            <a:r>
              <a:rPr lang="id-ID" sz="7200" dirty="0" smtClean="0"/>
              <a:t>, karena isinya bertentangan dengan Pancasila, merendahkan agama, memberi peluang  bangkitnya komunisme,   sekularisme,  dan ajaran-ajaran yang bertentangan dengan Pancasila.   Hal  ini akan  berdampak  sistemik  terhadap  sistem keyakinan  dan  tata  kehidupan  masyarakat, menggeser filosofi dan praktik pendidikan, mengintervesi sistem ilmu  pengetahuan,  riset dan inovasi nasional.</a:t>
            </a:r>
            <a:br>
              <a:rPr lang="id-ID" sz="7200" dirty="0" smtClean="0"/>
            </a:br>
            <a:endParaRPr lang="id-ID" sz="8000" dirty="0" smtClean="0"/>
          </a:p>
          <a:p>
            <a:pPr marL="0" indent="0">
              <a:buNone/>
            </a:pPr>
            <a:r>
              <a:rPr lang="id-ID" sz="8000" dirty="0" smtClean="0"/>
              <a:t> </a:t>
            </a:r>
            <a:endParaRPr lang="id-ID" sz="8000" dirty="0" smtClean="0"/>
          </a:p>
          <a:p>
            <a:pPr marL="0" indent="0">
              <a:buNone/>
            </a:pPr>
            <a:r>
              <a:rPr lang="id-ID" sz="8000" dirty="0" smtClean="0"/>
              <a:t> </a:t>
            </a:r>
            <a:endParaRPr lang="id-ID" sz="8000" dirty="0" smtClean="0"/>
          </a:p>
          <a:p>
            <a:pPr marL="0" indent="0">
              <a:buNone/>
            </a:pPr>
            <a:endParaRPr lang="id-ID" dirty="0"/>
          </a:p>
          <a:p>
            <a:pPr marL="0" indent="0">
              <a:buNone/>
            </a:pPr>
            <a:br>
              <a:rPr lang="en-US" dirty="0"/>
            </a:br>
            <a:endParaRPr lang="id-ID" dirty="0" smtClean="0"/>
          </a:p>
          <a:p>
            <a:pPr marL="0" indent="0">
              <a:buNone/>
            </a:pPr>
            <a:r>
              <a:rPr lang="en-US" dirty="0"/>
              <a:t> </a:t>
            </a:r>
            <a:endParaRPr lang="id-ID" dirty="0"/>
          </a:p>
          <a:p>
            <a:pPr marL="0" indent="0">
              <a:buNone/>
            </a:pPr>
            <a:r>
              <a:rPr lang="en-US" dirty="0"/>
              <a:t>3. </a:t>
            </a:r>
            <a:endParaRPr lang="id-ID" sz="1800" dirty="0"/>
          </a:p>
          <a:p>
            <a:pPr marL="0" indent="0">
              <a:buNone/>
            </a:pPr>
            <a:endParaRPr lang="id-ID" sz="1800" dirty="0"/>
          </a:p>
        </p:txBody>
      </p:sp>
      <p:sp>
        <p:nvSpPr>
          <p:cNvPr id="4" name="Title 1"/>
          <p:cNvSpPr txBox="1"/>
          <p:nvPr/>
        </p:nvSpPr>
        <p:spPr>
          <a:xfrm>
            <a:off x="326003" y="71564"/>
            <a:ext cx="11533368" cy="556590"/>
          </a:xfrm>
          <a:prstGeom prst="rect">
            <a:avLst/>
          </a:prstGeom>
          <a:solidFill>
            <a:schemeClr val="accent6">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sz="2100" b="1" dirty="0" smtClean="0">
                <a:latin typeface="Berlin Sans FB" panose="020E0602020502020306" pitchFamily="34" charset="0"/>
              </a:rPr>
              <a:t>4. DEWAN GURU BESAR – UNIVERSITAS PENDIDIKAN INDONESIA</a:t>
            </a:r>
            <a:endParaRPr lang="id-ID" sz="2100" b="1" dirty="0">
              <a:latin typeface="Berlin Sans FB" panose="020E0602020502020306" pitchFamily="34" charset="0"/>
            </a:endParaRPr>
          </a:p>
        </p:txBody>
      </p:sp>
      <p:sp>
        <p:nvSpPr>
          <p:cNvPr id="10" name="Rectangle 9"/>
          <p:cNvSpPr/>
          <p:nvPr/>
        </p:nvSpPr>
        <p:spPr>
          <a:xfrm>
            <a:off x="636105" y="636100"/>
            <a:ext cx="10948946" cy="345159"/>
          </a:xfrm>
          <a:prstGeom prst="rect">
            <a:avLst/>
          </a:prstGeom>
          <a:solidFill>
            <a:schemeClr val="accent2">
              <a:lumMod val="60000"/>
              <a:lumOff val="40000"/>
            </a:schemeClr>
          </a:solidFill>
        </p:spPr>
        <p:txBody>
          <a:bodyPr wrap="square">
            <a:spAutoFit/>
          </a:bodyPr>
          <a:lstStyle/>
          <a:p>
            <a:pPr marL="876935" marR="666115" algn="just">
              <a:lnSpc>
                <a:spcPct val="114000"/>
              </a:lnSpc>
              <a:spcBef>
                <a:spcPts val="55"/>
              </a:spcBef>
            </a:pPr>
            <a:r>
              <a:rPr lang="id-ID" sz="1600" b="1" spc="5" dirty="0" smtClean="0">
                <a:latin typeface="Bahnschrift Condensed" panose="020B0502040204020203" pitchFamily="34" charset="0"/>
                <a:ea typeface="Calibri" panose="020F0502020204030204" pitchFamily="34" charset="0"/>
              </a:rPr>
              <a:t>“</a:t>
            </a:r>
            <a:r>
              <a:rPr lang="id-ID" sz="1600" b="1" dirty="0" smtClean="0">
                <a:latin typeface="Bahnschrift Condensed" panose="020B0502040204020203" pitchFamily="34" charset="0"/>
              </a:rPr>
              <a:t>Menolak Rancangan  Undang-Undang    Haluan    ldeologi   Pancasila    dan   meminta   DPR   dan pemerintah membatalkan  RUU  HIP” </a:t>
            </a:r>
            <a:r>
              <a:rPr lang="id-ID" sz="1600" b="1" dirty="0" smtClean="0">
                <a:latin typeface="Bahnschrift Condensed" panose="020B0502040204020203" pitchFamily="34" charset="0"/>
                <a:ea typeface="Calibri" panose="020F0502020204030204" pitchFamily="34" charset="0"/>
              </a:rPr>
              <a:t>.</a:t>
            </a:r>
            <a:endParaRPr lang="id-ID" sz="1600" dirty="0">
              <a:effectLst/>
              <a:latin typeface="Bahnschrift Condensed" panose="020B0502040204020203" pitchFamily="34"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962743"/>
          </a:xfrm>
          <a:solidFill>
            <a:schemeClr val="accent1">
              <a:lumMod val="40000"/>
              <a:lumOff val="60000"/>
            </a:schemeClr>
          </a:solidFill>
        </p:spPr>
        <p:txBody>
          <a:bodyPr/>
          <a:lstStyle/>
          <a:p>
            <a:pPr algn="ctr"/>
            <a:r>
              <a:rPr lang="id-ID" dirty="0">
                <a:latin typeface="Berlin Sans FB" panose="020E0602020502020306" pitchFamily="34" charset="0"/>
              </a:rPr>
              <a:t>Mengapa RUU HIP ditolak? </a:t>
            </a:r>
            <a:endParaRPr lang="id-ID" dirty="0">
              <a:latin typeface="Berlin Sans FB" panose="020E0602020502020306" pitchFamily="34" charset="0"/>
            </a:endParaRPr>
          </a:p>
        </p:txBody>
      </p:sp>
      <p:sp>
        <p:nvSpPr>
          <p:cNvPr id="3" name="Text Placeholder 2"/>
          <p:cNvSpPr>
            <a:spLocks noGrp="1"/>
          </p:cNvSpPr>
          <p:nvPr>
            <p:ph type="body" idx="1"/>
          </p:nvPr>
        </p:nvSpPr>
        <p:spPr>
          <a:xfrm>
            <a:off x="839788" y="1681163"/>
            <a:ext cx="5157787" cy="608813"/>
          </a:xfrm>
        </p:spPr>
        <p:txBody>
          <a:bodyPr/>
          <a:lstStyle/>
          <a:p>
            <a:pPr algn="ctr"/>
            <a:r>
              <a:rPr lang="id-ID" dirty="0" smtClean="0"/>
              <a:t>PKS</a:t>
            </a:r>
            <a:endParaRPr lang="id-ID" dirty="0"/>
          </a:p>
        </p:txBody>
      </p:sp>
      <p:sp>
        <p:nvSpPr>
          <p:cNvPr id="4" name="Content Placeholder 3"/>
          <p:cNvSpPr>
            <a:spLocks noGrp="1"/>
          </p:cNvSpPr>
          <p:nvPr>
            <p:ph sz="half" idx="2"/>
          </p:nvPr>
        </p:nvSpPr>
        <p:spPr>
          <a:xfrm>
            <a:off x="839788" y="2353586"/>
            <a:ext cx="5157787" cy="3836077"/>
          </a:xfrm>
          <a:solidFill>
            <a:schemeClr val="tx2">
              <a:lumMod val="20000"/>
              <a:lumOff val="80000"/>
            </a:schemeClr>
          </a:solidFill>
        </p:spPr>
        <p:txBody>
          <a:bodyPr>
            <a:normAutofit fontScale="25000" lnSpcReduction="20000"/>
          </a:bodyPr>
          <a:lstStyle/>
          <a:p>
            <a:endParaRPr lang="id-ID" sz="6400" dirty="0" smtClean="0"/>
          </a:p>
          <a:p>
            <a:r>
              <a:rPr lang="id-ID" sz="6400" dirty="0" smtClean="0"/>
              <a:t>Fraksi </a:t>
            </a:r>
            <a:r>
              <a:rPr lang="id-ID" sz="6400" dirty="0"/>
              <a:t>PKS mengaku keberatan dengan RUU HIP yang diusulkan oleh DPR. PKS tak ingin ada pelemahan terhadap Pancasila.</a:t>
            </a:r>
            <a:endParaRPr lang="id-ID" sz="6400" dirty="0"/>
          </a:p>
          <a:p>
            <a:r>
              <a:rPr lang="id-ID" sz="6400" dirty="0"/>
              <a:t>Ketua Fraksi PKS DPR Jazuli Juwaini menyatakan PKS keberatan karena TAP MPRS tidak masuk sebagai landasan. Selain itu, Jazuli mengatakan PKS tidak ingin ada pemerasan terhadap Pancasila menjadi trisila maupun ekasila.</a:t>
            </a:r>
            <a:endParaRPr lang="id-ID" sz="6400" dirty="0"/>
          </a:p>
          <a:p>
            <a:r>
              <a:rPr lang="id-ID" sz="6400" dirty="0"/>
              <a:t>"Dari awal kan Fraksi PKS satu-satunya fraksi yang menyatakan keberatan RUU HIP ini menjadi usul inisiatif DPR dengan alasan (pertama) tidak memasukan TAP MPRS sebagai landasan, (kedua) F-PKS nggak mau ada pemerasan-pemerasan Pancasila menjadi ekasila dan trisila," kata Jazuli kepada wartawan, Senin (15/6/2020).</a:t>
            </a:r>
            <a:endParaRPr lang="id-ID" sz="6400" dirty="0"/>
          </a:p>
          <a:p>
            <a:r>
              <a:rPr lang="id-ID" sz="6400" dirty="0"/>
              <a:t>Selain itu, ia menyebut bahwa PKS tidak mau ada pelemahan terhadap Pancasila dan pengingkaran terhadap mukadimah UU Dasar Tahun 1945</a:t>
            </a:r>
            <a:endParaRPr lang="id-ID" sz="6400" dirty="0"/>
          </a:p>
          <a:p>
            <a:endParaRPr lang="id-ID" dirty="0"/>
          </a:p>
        </p:txBody>
      </p:sp>
      <p:sp>
        <p:nvSpPr>
          <p:cNvPr id="5" name="Text Placeholder 4"/>
          <p:cNvSpPr>
            <a:spLocks noGrp="1"/>
          </p:cNvSpPr>
          <p:nvPr>
            <p:ph type="body" sz="quarter" idx="3"/>
          </p:nvPr>
        </p:nvSpPr>
        <p:spPr>
          <a:xfrm>
            <a:off x="6172200" y="1681163"/>
            <a:ext cx="5183188" cy="608813"/>
          </a:xfrm>
        </p:spPr>
        <p:txBody>
          <a:bodyPr/>
          <a:lstStyle/>
          <a:p>
            <a:pPr algn="ctr"/>
            <a:r>
              <a:rPr lang="id-ID" dirty="0" smtClean="0"/>
              <a:t>DEMOKRAT</a:t>
            </a:r>
            <a:endParaRPr lang="id-ID" dirty="0"/>
          </a:p>
        </p:txBody>
      </p:sp>
      <p:sp>
        <p:nvSpPr>
          <p:cNvPr id="6" name="Content Placeholder 5"/>
          <p:cNvSpPr>
            <a:spLocks noGrp="1"/>
          </p:cNvSpPr>
          <p:nvPr>
            <p:ph sz="quarter" idx="4"/>
          </p:nvPr>
        </p:nvSpPr>
        <p:spPr>
          <a:xfrm>
            <a:off x="6172200" y="2353586"/>
            <a:ext cx="5619584" cy="4158531"/>
          </a:xfrm>
          <a:solidFill>
            <a:schemeClr val="accent1">
              <a:lumMod val="40000"/>
              <a:lumOff val="60000"/>
            </a:schemeClr>
          </a:solidFill>
        </p:spPr>
        <p:txBody>
          <a:bodyPr>
            <a:noAutofit/>
          </a:bodyPr>
          <a:lstStyle/>
          <a:p>
            <a:r>
              <a:rPr lang="id-ID" sz="1600" dirty="0"/>
              <a:t>Partai Demokrat menyatakan bahwa dirinya menarik diri dari pembahasan RUU HIP yang diajukan oleh DPR. Dalam hal itu, Demokrat menilai tak ada urgensi untuk membahas RUU HIP.</a:t>
            </a:r>
            <a:endParaRPr lang="id-ID" sz="1600" dirty="0"/>
          </a:p>
          <a:p>
            <a:r>
              <a:rPr lang="id-ID" sz="1600" dirty="0"/>
              <a:t>Menurut Anggota Fraksi Demokrat DPR RI, Hinca Panjaitan saat ini meminta semua pihak untuk meminta pandemi virus corona.</a:t>
            </a:r>
            <a:endParaRPr lang="id-ID" sz="1600" dirty="0"/>
          </a:p>
          <a:p>
            <a:r>
              <a:rPr lang="id-ID" sz="1600" dirty="0"/>
              <a:t>"Selain tidak ada urgensi dan tidak tepat saat kita memfokuskan pandemi virus Corona, substansinya tidak sesuai dengan jalan pemikiran politik Partai </a:t>
            </a:r>
            <a:r>
              <a:rPr lang="id-ID" sz="1600" dirty="0" smtClean="0"/>
              <a:t>Demokrat</a:t>
            </a:r>
            <a:endParaRPr lang="id-ID" sz="1600" dirty="0" smtClean="0"/>
          </a:p>
          <a:p>
            <a:r>
              <a:rPr lang="id-ID" sz="1600" dirty="0" smtClean="0"/>
              <a:t>Demokrat </a:t>
            </a:r>
            <a:r>
              <a:rPr lang="id-ID" sz="1600" dirty="0"/>
              <a:t>sendiri </a:t>
            </a:r>
            <a:r>
              <a:rPr lang="id-ID" sz="1600" dirty="0" smtClean="0"/>
              <a:t>menyoroti </a:t>
            </a:r>
            <a:r>
              <a:rPr lang="id-ID" sz="1600" dirty="0"/>
              <a:t>TAP MPRS XXV / 1996 yang tidak dibuat acuan di RUU HIP. Hal itu membatalkan Hinca akan menurunkan nilai-nilai Pancasila.</a:t>
            </a:r>
            <a:endParaRPr lang="id-ID" sz="1600" dirty="0"/>
          </a:p>
          <a:p>
            <a:r>
              <a:rPr lang="id-ID" sz="1600" dirty="0"/>
              <a:t>"TAP MPRS Nomor XXV tahun 1966 sama sekali tidak menjadi acuan. Substansinya mendegradasi makna Pancasila itu sendiri,"</a:t>
            </a:r>
            <a:endParaRPr lang="id-ID" sz="1600" dirty="0"/>
          </a:p>
          <a:p>
            <a:endParaRPr lang="id-ID"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lgn="ctr"/>
            <a:r>
              <a:rPr lang="id-ID" dirty="0" smtClean="0"/>
              <a:t>PAN</a:t>
            </a:r>
            <a:endParaRPr lang="id-ID" dirty="0"/>
          </a:p>
        </p:txBody>
      </p:sp>
      <p:sp>
        <p:nvSpPr>
          <p:cNvPr id="4" name="Content Placeholder 3"/>
          <p:cNvSpPr>
            <a:spLocks noGrp="1"/>
          </p:cNvSpPr>
          <p:nvPr>
            <p:ph sz="half" idx="2"/>
          </p:nvPr>
        </p:nvSpPr>
        <p:spPr>
          <a:xfrm>
            <a:off x="839788" y="2505074"/>
            <a:ext cx="5157787" cy="4197876"/>
          </a:xfrm>
          <a:solidFill>
            <a:schemeClr val="accent6">
              <a:lumMod val="20000"/>
              <a:lumOff val="80000"/>
            </a:schemeClr>
          </a:solidFill>
        </p:spPr>
        <p:txBody>
          <a:bodyPr>
            <a:normAutofit fontScale="47500" lnSpcReduction="20000"/>
          </a:bodyPr>
          <a:lstStyle/>
          <a:p>
            <a:endParaRPr lang="id-ID" dirty="0" smtClean="0"/>
          </a:p>
          <a:p>
            <a:r>
              <a:rPr lang="id-ID" sz="2900" dirty="0" smtClean="0"/>
              <a:t>Fraksi </a:t>
            </a:r>
            <a:r>
              <a:rPr lang="id-ID" sz="2900" dirty="0"/>
              <a:t>PAN DPR RI meminta RUU HIP dicabut dari program legislasi nasional (prolegnas) 2020. PAN memandang rencana tersebut telah memancing kritik dan protes dari kalangan publik.</a:t>
            </a:r>
            <a:endParaRPr lang="id-ID" sz="2900" dirty="0"/>
          </a:p>
          <a:p>
            <a:r>
              <a:rPr lang="id-ID" sz="2900" dirty="0"/>
              <a:t>Wakil Ketua Fraksi PAN Saleh Partaonan Daulay mengatakan DPR harus mendengar masukan dari publik yang telah menyatakan penolakan terhadap RUU yang menuai polemik tersebut.</a:t>
            </a:r>
            <a:endParaRPr lang="id-ID" sz="2900" dirty="0"/>
          </a:p>
          <a:p>
            <a:r>
              <a:rPr lang="id-ID" sz="2900" dirty="0"/>
              <a:t>"Fraksi PAN sekarang malah justru ingin mendesak seluruh pihak di DPR kembali pertimbangkan ulang untuk melanjutkan pembahasan ini. Kalau perlu segera mencabut dari prolegnas," kata Saleh dalam jumpa pers di Kantor Fraksi PAN di Kompleks Parlemen, Jakarta, Senin (15/6/2020).</a:t>
            </a:r>
            <a:endParaRPr lang="id-ID" sz="2900" dirty="0"/>
          </a:p>
          <a:p>
            <a:r>
              <a:rPr lang="id-ID" sz="2900" dirty="0"/>
              <a:t>Saleh menyampaikan awalnya PAN mendukung RUU HIP jika mencantumkan TAP MPRS Nomor XXV/MPRS/1966 sebagai konsideran. Namun, PAN berubah arah setelah mendengar masukan dari publik.</a:t>
            </a:r>
            <a:endParaRPr lang="id-ID" sz="2900" dirty="0"/>
          </a:p>
          <a:p>
            <a:r>
              <a:rPr lang="id-ID" sz="2900" dirty="0"/>
              <a:t>Saleh mengatakan PAN tidak sepakat jika Pancasila harus dijelaskan kembali lewat aturan setingkat undang-undang. Menurutnya, Pancasila sudah luhur sejak disepakati sebagai dasar negara.</a:t>
            </a:r>
            <a:endParaRPr lang="id-ID" sz="2900" dirty="0"/>
          </a:p>
          <a:p>
            <a:endParaRPr lang="id-ID" sz="2900" dirty="0"/>
          </a:p>
        </p:txBody>
      </p:sp>
      <p:sp>
        <p:nvSpPr>
          <p:cNvPr id="5" name="Text Placeholder 4"/>
          <p:cNvSpPr>
            <a:spLocks noGrp="1"/>
          </p:cNvSpPr>
          <p:nvPr>
            <p:ph type="body" sz="quarter" idx="3"/>
          </p:nvPr>
        </p:nvSpPr>
        <p:spPr/>
        <p:txBody>
          <a:bodyPr/>
          <a:lstStyle/>
          <a:p>
            <a:pPr algn="ctr"/>
            <a:r>
              <a:rPr lang="id-ID" dirty="0" smtClean="0"/>
              <a:t>MUI</a:t>
            </a:r>
            <a:endParaRPr lang="id-ID" dirty="0"/>
          </a:p>
        </p:txBody>
      </p:sp>
      <p:sp>
        <p:nvSpPr>
          <p:cNvPr id="6" name="Content Placeholder 5"/>
          <p:cNvSpPr>
            <a:spLocks noGrp="1"/>
          </p:cNvSpPr>
          <p:nvPr>
            <p:ph sz="quarter" idx="4"/>
          </p:nvPr>
        </p:nvSpPr>
        <p:spPr>
          <a:xfrm>
            <a:off x="6172200" y="2505074"/>
            <a:ext cx="5183188" cy="4197875"/>
          </a:xfrm>
          <a:solidFill>
            <a:schemeClr val="accent2">
              <a:lumMod val="20000"/>
              <a:lumOff val="80000"/>
            </a:schemeClr>
          </a:solidFill>
        </p:spPr>
        <p:txBody>
          <a:bodyPr>
            <a:normAutofit fontScale="55000" lnSpcReduction="20000"/>
          </a:bodyPr>
          <a:lstStyle/>
          <a:p>
            <a:endParaRPr lang="id-ID" dirty="0" smtClean="0"/>
          </a:p>
          <a:p>
            <a:r>
              <a:rPr lang="id-ID" dirty="0" smtClean="0"/>
              <a:t>Penolakan </a:t>
            </a:r>
            <a:r>
              <a:rPr lang="id-ID" dirty="0"/>
              <a:t>semakin menguat dari ormas </a:t>
            </a:r>
            <a:r>
              <a:rPr lang="id-ID" dirty="0" smtClean="0"/>
              <a:t>Islam </a:t>
            </a:r>
            <a:r>
              <a:rPr lang="id-ID" dirty="0"/>
              <a:t>karena Majelis Ulama Indonesia (MUI) mengeluarkan maklumat pada 12 Juni 2020. MUI menolak keberadaan RUU HIP karena dinilai mendegradasi Pancasila menjadi Ekasila.</a:t>
            </a:r>
            <a:endParaRPr lang="id-ID" dirty="0"/>
          </a:p>
          <a:p>
            <a:r>
              <a:rPr lang="id-ID" dirty="0"/>
              <a:t>Dalam pasal 6 ayat (1), RUU HIP menyebut ada tiga ciri pokok Pancasila yang bernama Trisila, yaitu ketuhanan, nasionalisme, dan gotong-royong. Lalu pada ayat (2), Trisila dikristalisasi dalam Ekasila, yaitu gotong-royong.</a:t>
            </a:r>
            <a:endParaRPr lang="id-ID" dirty="0"/>
          </a:p>
          <a:p>
            <a:r>
              <a:rPr lang="id-ID" dirty="0"/>
              <a:t>"Secara terselubung [seperti] ingin melumpuhkan keberadaan sila pertama, Ketuhanan Yang Maha Esa, (...) serta menyingkirkan peran agama dalam kehidupan berbangsa dan bernegara," demikian Maklumat Dewan Pimpinan MUI Pusat dan MUI Provinsi Se-Indonesia.</a:t>
            </a:r>
            <a:endParaRPr lang="id-ID" dirty="0"/>
          </a:p>
          <a:p>
            <a:r>
              <a:rPr lang="id-ID" dirty="0"/>
              <a:t>MUI juga meminta kepada Fraksi-Fraksi di DPR RI untuk tetap mengingat sejarah yang memilukan yang dilakukan oleh Partai Komunis Indonesia (PKI) terutama peristiwa sadis dan tak berperikemanusiaan yang mereka lakukan pada Tahun 1948 dan Tahun 1965.</a:t>
            </a:r>
            <a:endParaRPr lang="id-ID" dirty="0"/>
          </a:p>
          <a:p>
            <a:endParaRPr lang="id-ID" dirty="0"/>
          </a:p>
        </p:txBody>
      </p:sp>
      <p:sp>
        <p:nvSpPr>
          <p:cNvPr id="7" name="Rectangle 6"/>
          <p:cNvSpPr/>
          <p:nvPr/>
        </p:nvSpPr>
        <p:spPr>
          <a:xfrm>
            <a:off x="1168842" y="850992"/>
            <a:ext cx="10122010" cy="707886"/>
          </a:xfrm>
          <a:prstGeom prst="rect">
            <a:avLst/>
          </a:prstGeom>
          <a:solidFill>
            <a:schemeClr val="accent1">
              <a:lumMod val="20000"/>
              <a:lumOff val="80000"/>
            </a:schemeClr>
          </a:solidFill>
        </p:spPr>
        <p:txBody>
          <a:bodyPr wrap="square">
            <a:spAutoFit/>
          </a:bodyPr>
          <a:lstStyle/>
          <a:p>
            <a:pPr algn="ctr"/>
            <a:r>
              <a:rPr lang="id-ID" sz="4000" dirty="0" smtClean="0">
                <a:latin typeface="Berlin Sans FB" panose="020E0602020502020306" pitchFamily="34" charset="0"/>
              </a:rPr>
              <a:t>Mengapa RUU HIP ditolak? </a:t>
            </a:r>
            <a:endParaRPr lang="id-ID" sz="4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922986"/>
          </a:xfrm>
          <a:solidFill>
            <a:schemeClr val="accent6">
              <a:lumMod val="40000"/>
              <a:lumOff val="60000"/>
            </a:schemeClr>
          </a:solidFill>
        </p:spPr>
        <p:txBody>
          <a:bodyPr/>
          <a:lstStyle/>
          <a:p>
            <a:pPr algn="ctr"/>
            <a:r>
              <a:rPr lang="id-ID" b="1" dirty="0" smtClean="0"/>
              <a:t>Maksud dan Dampak RUU HIP</a:t>
            </a:r>
            <a:endParaRPr lang="id-ID" b="1" dirty="0"/>
          </a:p>
        </p:txBody>
      </p:sp>
      <p:sp>
        <p:nvSpPr>
          <p:cNvPr id="3" name="Text Placeholder 2"/>
          <p:cNvSpPr>
            <a:spLocks noGrp="1"/>
          </p:cNvSpPr>
          <p:nvPr>
            <p:ph type="body" idx="1"/>
          </p:nvPr>
        </p:nvSpPr>
        <p:spPr>
          <a:xfrm>
            <a:off x="839788" y="1494845"/>
            <a:ext cx="5157787" cy="564543"/>
          </a:xfrm>
        </p:spPr>
        <p:txBody>
          <a:bodyPr>
            <a:normAutofit/>
          </a:bodyPr>
          <a:lstStyle/>
          <a:p>
            <a:pPr algn="ctr"/>
            <a:r>
              <a:rPr lang="id-ID" dirty="0" smtClean="0"/>
              <a:t>Maksud yang dinyatakan</a:t>
            </a:r>
            <a:endParaRPr lang="id-ID" dirty="0"/>
          </a:p>
        </p:txBody>
      </p:sp>
      <p:sp>
        <p:nvSpPr>
          <p:cNvPr id="4" name="Content Placeholder 3"/>
          <p:cNvSpPr>
            <a:spLocks noGrp="1"/>
          </p:cNvSpPr>
          <p:nvPr>
            <p:ph sz="half" idx="2"/>
          </p:nvPr>
        </p:nvSpPr>
        <p:spPr>
          <a:xfrm>
            <a:off x="839788" y="2186609"/>
            <a:ext cx="5157787" cy="4003054"/>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r>
              <a:rPr lang="id-ID" dirty="0" smtClean="0"/>
              <a:t>Pasal 3 ayat 1:</a:t>
            </a:r>
            <a:endParaRPr lang="id-ID" dirty="0" smtClean="0"/>
          </a:p>
          <a:p>
            <a:pPr marL="0" indent="0">
              <a:buNone/>
            </a:pPr>
            <a:r>
              <a:rPr lang="id-ID" dirty="0" smtClean="0"/>
              <a:t>(1) Pokok-Pokok Pikiran Haluan Ideologi Pancasila memiliki dasar yang meliputi: </a:t>
            </a:r>
            <a:endParaRPr lang="id-ID" dirty="0" smtClean="0"/>
          </a:p>
          <a:p>
            <a:pPr marL="514350" indent="-514350">
              <a:buAutoNum type="alphaLcPeriod"/>
            </a:pPr>
            <a:r>
              <a:rPr lang="id-ID" dirty="0" smtClean="0"/>
              <a:t>Ketuhanan;</a:t>
            </a:r>
            <a:endParaRPr lang="id-ID" dirty="0" smtClean="0"/>
          </a:p>
          <a:p>
            <a:pPr marL="514350" indent="-514350">
              <a:buAutoNum type="alphaLcPeriod"/>
            </a:pPr>
            <a:r>
              <a:rPr lang="id-ID" dirty="0" smtClean="0"/>
              <a:t>Kemanusiaan;</a:t>
            </a:r>
            <a:endParaRPr lang="id-ID" dirty="0" smtClean="0"/>
          </a:p>
          <a:p>
            <a:pPr marL="514350" indent="-514350">
              <a:buAutoNum type="alphaLcPeriod"/>
            </a:pPr>
            <a:r>
              <a:rPr lang="id-ID" dirty="0" smtClean="0"/>
              <a:t>Kesatuan;</a:t>
            </a:r>
            <a:endParaRPr lang="id-ID" dirty="0" smtClean="0"/>
          </a:p>
          <a:p>
            <a:pPr marL="514350" indent="-514350">
              <a:buAutoNum type="alphaLcPeriod"/>
            </a:pPr>
            <a:r>
              <a:rPr lang="id-ID" dirty="0" smtClean="0"/>
              <a:t>Kerakyatan/demokrasi dan</a:t>
            </a:r>
            <a:endParaRPr lang="id-ID" dirty="0" smtClean="0"/>
          </a:p>
          <a:p>
            <a:pPr marL="514350" indent="-514350">
              <a:buAutoNum type="alphaLcPeriod"/>
            </a:pPr>
            <a:r>
              <a:rPr lang="id-ID" dirty="0" smtClean="0"/>
              <a:t>Keadilan sosial</a:t>
            </a:r>
            <a:endParaRPr lang="id-ID" dirty="0"/>
          </a:p>
        </p:txBody>
      </p:sp>
      <p:sp>
        <p:nvSpPr>
          <p:cNvPr id="5" name="Text Placeholder 4"/>
          <p:cNvSpPr>
            <a:spLocks noGrp="1"/>
          </p:cNvSpPr>
          <p:nvPr>
            <p:ph type="body" sz="quarter" idx="3"/>
          </p:nvPr>
        </p:nvSpPr>
        <p:spPr>
          <a:xfrm>
            <a:off x="6172200" y="1494845"/>
            <a:ext cx="5183188" cy="620202"/>
          </a:xfrm>
        </p:spPr>
        <p:txBody>
          <a:bodyPr/>
          <a:lstStyle/>
          <a:p>
            <a:pPr algn="ctr"/>
            <a:r>
              <a:rPr lang="id-ID" dirty="0" smtClean="0"/>
              <a:t>Maksud yang sesungguhnya</a:t>
            </a:r>
            <a:endParaRPr lang="id-ID" dirty="0"/>
          </a:p>
        </p:txBody>
      </p:sp>
      <p:sp>
        <p:nvSpPr>
          <p:cNvPr id="6" name="Content Placeholder 5"/>
          <p:cNvSpPr>
            <a:spLocks noGrp="1"/>
          </p:cNvSpPr>
          <p:nvPr>
            <p:ph sz="quarter" idx="4"/>
          </p:nvPr>
        </p:nvSpPr>
        <p:spPr>
          <a:xfrm>
            <a:off x="6172200" y="2186609"/>
            <a:ext cx="5183188" cy="4003054"/>
          </a:xfrm>
        </p:spPr>
        <p:style>
          <a:lnRef idx="1">
            <a:schemeClr val="accent6"/>
          </a:lnRef>
          <a:fillRef idx="2">
            <a:schemeClr val="accent6"/>
          </a:fillRef>
          <a:effectRef idx="1">
            <a:schemeClr val="accent6"/>
          </a:effectRef>
          <a:fontRef idx="minor">
            <a:schemeClr val="dk1"/>
          </a:fontRef>
        </p:style>
        <p:txBody>
          <a:bodyPr>
            <a:normAutofit/>
          </a:bodyPr>
          <a:lstStyle/>
          <a:p>
            <a:r>
              <a:rPr lang="id-ID" b="1" dirty="0" smtClean="0"/>
              <a:t>Analisis: </a:t>
            </a:r>
            <a:endParaRPr lang="id-ID" b="1" dirty="0" smtClean="0"/>
          </a:p>
          <a:p>
            <a:pPr marL="0" indent="0">
              <a:buNone/>
            </a:pPr>
            <a:r>
              <a:rPr lang="id-ID" dirty="0" smtClean="0"/>
              <a:t>Pasal 3 ayat 1 : </a:t>
            </a:r>
            <a:r>
              <a:rPr lang="id-ID" b="1" dirty="0" smtClean="0"/>
              <a:t>mereduksi makna Pancasila dengan menghilangkan frasa-frasa penting</a:t>
            </a:r>
            <a:r>
              <a:rPr lang="id-ID" dirty="0" smtClean="0"/>
              <a:t> seperti “ Yang Maha Esa”, “Adil dan Beradab”, serta hikmah kebijaksanaan”, sehingga haluan ideologi Pancasila </a:t>
            </a:r>
            <a:r>
              <a:rPr lang="id-ID" b="1" dirty="0" smtClean="0"/>
              <a:t>sejak awal sudah melenceng </a:t>
            </a:r>
            <a:r>
              <a:rPr lang="id-ID" dirty="0" smtClean="0"/>
              <a:t>dari Pancasila secara filosofis.</a:t>
            </a:r>
            <a:endParaRPr lang="id-ID"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922986"/>
          </a:xfrm>
          <a:solidFill>
            <a:schemeClr val="accent6">
              <a:lumMod val="40000"/>
              <a:lumOff val="60000"/>
            </a:schemeClr>
          </a:solidFill>
        </p:spPr>
        <p:txBody>
          <a:bodyPr/>
          <a:lstStyle/>
          <a:p>
            <a:pPr algn="ctr"/>
            <a:r>
              <a:rPr lang="id-ID" b="1" dirty="0" smtClean="0"/>
              <a:t>Maksud dan Dampak RUU HIP</a:t>
            </a:r>
            <a:endParaRPr lang="id-ID" b="1" dirty="0"/>
          </a:p>
        </p:txBody>
      </p:sp>
      <p:sp>
        <p:nvSpPr>
          <p:cNvPr id="3" name="Text Placeholder 2"/>
          <p:cNvSpPr>
            <a:spLocks noGrp="1"/>
          </p:cNvSpPr>
          <p:nvPr>
            <p:ph type="body" idx="1"/>
          </p:nvPr>
        </p:nvSpPr>
        <p:spPr>
          <a:xfrm>
            <a:off x="839788" y="1494845"/>
            <a:ext cx="5157787" cy="564543"/>
          </a:xfrm>
        </p:spPr>
        <p:txBody>
          <a:bodyPr>
            <a:normAutofit/>
          </a:bodyPr>
          <a:lstStyle/>
          <a:p>
            <a:pPr algn="ctr"/>
            <a:r>
              <a:rPr lang="id-ID" dirty="0" smtClean="0"/>
              <a:t>Maksud yang dinyatakan</a:t>
            </a:r>
            <a:endParaRPr lang="id-ID" dirty="0"/>
          </a:p>
        </p:txBody>
      </p:sp>
      <p:sp>
        <p:nvSpPr>
          <p:cNvPr id="4" name="Content Placeholder 3"/>
          <p:cNvSpPr>
            <a:spLocks noGrp="1"/>
          </p:cNvSpPr>
          <p:nvPr>
            <p:ph sz="half" idx="2"/>
          </p:nvPr>
        </p:nvSpPr>
        <p:spPr>
          <a:xfrm>
            <a:off x="898497" y="2186609"/>
            <a:ext cx="5099078" cy="4003054"/>
          </a:xfrm>
        </p:spPr>
        <p:style>
          <a:lnRef idx="1">
            <a:schemeClr val="accent2"/>
          </a:lnRef>
          <a:fillRef idx="2">
            <a:schemeClr val="accent2"/>
          </a:fillRef>
          <a:effectRef idx="1">
            <a:schemeClr val="accent2"/>
          </a:effectRef>
          <a:fontRef idx="minor">
            <a:schemeClr val="dk1"/>
          </a:fontRef>
        </p:style>
        <p:txBody>
          <a:bodyPr>
            <a:normAutofit/>
          </a:bodyPr>
          <a:lstStyle/>
          <a:p>
            <a:r>
              <a:rPr lang="id-ID" b="1" dirty="0" smtClean="0"/>
              <a:t>Pasal 3 ayat 2:</a:t>
            </a:r>
            <a:endParaRPr lang="id-ID" b="1" dirty="0" smtClean="0"/>
          </a:p>
          <a:p>
            <a:pPr>
              <a:buFont typeface="Wingdings" panose="05000000000000000000" pitchFamily="2" charset="2"/>
              <a:buChar char="§"/>
            </a:pPr>
            <a:r>
              <a:rPr lang="id-ID" dirty="0" smtClean="0"/>
              <a:t>Kelima prinsip dasar sebagaimana dimaksud pada ayat (1) merupakan jiwa dan daya penggerak perjuangan rakyat dan bangsa Indonesia yang mencerminkan kepribadian bangsa Indonesia, yaitu </a:t>
            </a:r>
            <a:r>
              <a:rPr lang="id-ID" b="1" dirty="0" smtClean="0"/>
              <a:t>gotong royong</a:t>
            </a:r>
            <a:endParaRPr lang="id-ID" b="1" dirty="0"/>
          </a:p>
        </p:txBody>
      </p:sp>
      <p:sp>
        <p:nvSpPr>
          <p:cNvPr id="5" name="Text Placeholder 4"/>
          <p:cNvSpPr>
            <a:spLocks noGrp="1"/>
          </p:cNvSpPr>
          <p:nvPr>
            <p:ph type="body" sz="quarter" idx="3"/>
          </p:nvPr>
        </p:nvSpPr>
        <p:spPr>
          <a:xfrm>
            <a:off x="6172200" y="1494845"/>
            <a:ext cx="5183188" cy="620202"/>
          </a:xfrm>
        </p:spPr>
        <p:txBody>
          <a:bodyPr/>
          <a:lstStyle/>
          <a:p>
            <a:pPr algn="ctr"/>
            <a:r>
              <a:rPr lang="id-ID" dirty="0" smtClean="0"/>
              <a:t>Maksud yang sesungguhnya</a:t>
            </a:r>
            <a:endParaRPr lang="id-ID" dirty="0"/>
          </a:p>
        </p:txBody>
      </p:sp>
      <p:sp>
        <p:nvSpPr>
          <p:cNvPr id="6" name="Content Placeholder 5"/>
          <p:cNvSpPr>
            <a:spLocks noGrp="1"/>
          </p:cNvSpPr>
          <p:nvPr>
            <p:ph sz="quarter" idx="4"/>
          </p:nvPr>
        </p:nvSpPr>
        <p:spPr>
          <a:xfrm>
            <a:off x="6172200" y="2186609"/>
            <a:ext cx="5183188" cy="4003054"/>
          </a:xfrm>
        </p:spPr>
        <p:style>
          <a:lnRef idx="1">
            <a:schemeClr val="accent6"/>
          </a:lnRef>
          <a:fillRef idx="2">
            <a:schemeClr val="accent6"/>
          </a:fillRef>
          <a:effectRef idx="1">
            <a:schemeClr val="accent6"/>
          </a:effectRef>
          <a:fontRef idx="minor">
            <a:schemeClr val="dk1"/>
          </a:fontRef>
        </p:style>
        <p:txBody>
          <a:bodyPr>
            <a:normAutofit/>
          </a:bodyPr>
          <a:lstStyle/>
          <a:p>
            <a:r>
              <a:rPr lang="id-ID" b="1" dirty="0" smtClean="0"/>
              <a:t>Analisis: </a:t>
            </a:r>
            <a:endParaRPr lang="id-ID" b="1" dirty="0" smtClean="0"/>
          </a:p>
          <a:p>
            <a:pPr marL="0" indent="0">
              <a:buNone/>
            </a:pPr>
            <a:r>
              <a:rPr lang="id-ID" dirty="0" smtClean="0"/>
              <a:t>Pasal 3 ayat 2 : </a:t>
            </a:r>
            <a:r>
              <a:rPr lang="id-ID" b="1" dirty="0" smtClean="0"/>
              <a:t>mereduksi Pancasila menjadi gotong royong  </a:t>
            </a:r>
            <a:r>
              <a:rPr lang="id-ID" dirty="0" smtClean="0"/>
              <a:t>yang disebut sebagai </a:t>
            </a:r>
            <a:r>
              <a:rPr lang="id-ID" b="1" dirty="0" smtClean="0"/>
              <a:t>Ekasila dalam pasal 7. </a:t>
            </a:r>
            <a:r>
              <a:rPr lang="id-ID" dirty="0" smtClean="0"/>
              <a:t>Pemikiran seperti ini akan </a:t>
            </a:r>
            <a:r>
              <a:rPr lang="id-ID" b="1" dirty="0" smtClean="0"/>
              <a:t>membawa pengingkaran kepada Tuhan Yang Maha Esa.</a:t>
            </a:r>
            <a:endParaRPr lang="id-ID"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922986"/>
          </a:xfrm>
          <a:solidFill>
            <a:schemeClr val="accent6">
              <a:lumMod val="40000"/>
              <a:lumOff val="60000"/>
            </a:schemeClr>
          </a:solidFill>
        </p:spPr>
        <p:txBody>
          <a:bodyPr/>
          <a:lstStyle/>
          <a:p>
            <a:pPr algn="ctr"/>
            <a:r>
              <a:rPr lang="id-ID" b="1" dirty="0" smtClean="0"/>
              <a:t>Maksud dan Dampak RUU HIP</a:t>
            </a:r>
            <a:endParaRPr lang="id-ID" b="1" dirty="0"/>
          </a:p>
        </p:txBody>
      </p:sp>
      <p:sp>
        <p:nvSpPr>
          <p:cNvPr id="3" name="Text Placeholder 2"/>
          <p:cNvSpPr>
            <a:spLocks noGrp="1"/>
          </p:cNvSpPr>
          <p:nvPr>
            <p:ph type="body" idx="1"/>
          </p:nvPr>
        </p:nvSpPr>
        <p:spPr>
          <a:xfrm>
            <a:off x="839788" y="1431236"/>
            <a:ext cx="5157787" cy="389614"/>
          </a:xfrm>
        </p:spPr>
        <p:txBody>
          <a:bodyPr>
            <a:normAutofit lnSpcReduction="10000"/>
          </a:bodyPr>
          <a:lstStyle/>
          <a:p>
            <a:pPr algn="ctr"/>
            <a:r>
              <a:rPr lang="id-ID" dirty="0" smtClean="0"/>
              <a:t>Maksud yang dinyatakan</a:t>
            </a:r>
            <a:endParaRPr lang="id-ID" dirty="0"/>
          </a:p>
        </p:txBody>
      </p:sp>
      <p:sp>
        <p:nvSpPr>
          <p:cNvPr id="4" name="Content Placeholder 3"/>
          <p:cNvSpPr>
            <a:spLocks noGrp="1"/>
          </p:cNvSpPr>
          <p:nvPr>
            <p:ph sz="half" idx="2"/>
          </p:nvPr>
        </p:nvSpPr>
        <p:spPr>
          <a:xfrm>
            <a:off x="898497" y="1820850"/>
            <a:ext cx="5099078" cy="4611755"/>
          </a:xfrm>
        </p:spPr>
        <p:style>
          <a:lnRef idx="1">
            <a:schemeClr val="accent2"/>
          </a:lnRef>
          <a:fillRef idx="2">
            <a:schemeClr val="accent2"/>
          </a:fillRef>
          <a:effectRef idx="1">
            <a:schemeClr val="accent2"/>
          </a:effectRef>
          <a:fontRef idx="minor">
            <a:schemeClr val="dk1"/>
          </a:fontRef>
        </p:style>
        <p:txBody>
          <a:bodyPr>
            <a:noAutofit/>
          </a:bodyPr>
          <a:lstStyle/>
          <a:p>
            <a:r>
              <a:rPr lang="id-ID" sz="2000" b="1" dirty="0" smtClean="0"/>
              <a:t>Pasal 4:</a:t>
            </a:r>
            <a:endParaRPr lang="id-ID" sz="2000" b="1" dirty="0" smtClean="0"/>
          </a:p>
          <a:p>
            <a:pPr>
              <a:buFont typeface="Wingdings" panose="05000000000000000000" pitchFamily="2" charset="2"/>
              <a:buChar char="§"/>
            </a:pPr>
            <a:r>
              <a:rPr lang="id-ID" sz="1300" dirty="0" smtClean="0"/>
              <a:t>Haluan Ideologi Pancasila  memiliki fungsi sebagai : </a:t>
            </a:r>
            <a:endParaRPr lang="id-ID" sz="1300" dirty="0" smtClean="0"/>
          </a:p>
          <a:p>
            <a:r>
              <a:rPr lang="id-ID" sz="1300" b="1" dirty="0" smtClean="0"/>
              <a:t>a.Pedoman bagi Penyelenggara Negara dalam menyusun dan menetapkan perencanaan, pelaksanaan, dan evaluasi terhadap kebijakan pembangunan nasional , baik ditingkat pusat maupun ditingkat daerah,untuk mewujudkan penyelenggaraan pemerintahan negara yang demokratis berdasarkan asas-asas umum pemerintahan yang baik dan mewujudkan mekanisme kontrol di dalam kehidupan berbangsa dan bernegara. </a:t>
            </a:r>
            <a:endParaRPr lang="id-ID" sz="1300" b="1" dirty="0" smtClean="0"/>
          </a:p>
          <a:p>
            <a:r>
              <a:rPr lang="id-ID" sz="1300" b="1" dirty="0" smtClean="0"/>
              <a:t>Pedoman bagi Penyelenggara Negara dalam menyusun dan menetapkan perencanaan, pelaksanaan, serta evaluasi terhadap kebijakan pembangunan nasional di bidang politik, hukum, ekonomi, sosial, budaya, mental, spiritual , pendidikan , pertahanan dan keamanan yang berlandaskan pada ilmu pengetahuan dan teknologi guna mewujudkan masyarakat adil dan makmur yang berketuhanan.</a:t>
            </a:r>
            <a:endParaRPr lang="id-ID" sz="1300" b="1" dirty="0" smtClean="0"/>
          </a:p>
          <a:p>
            <a:r>
              <a:rPr lang="id-ID" sz="1300" b="1" dirty="0" smtClean="0"/>
              <a:t>Pedoman bagi setiap  warga negara Indonesia dalam kehidupan berbangsa dan bernegara.</a:t>
            </a:r>
            <a:endParaRPr lang="id-ID" sz="1300" b="1" dirty="0" smtClean="0"/>
          </a:p>
          <a:p>
            <a:r>
              <a:rPr lang="id-ID" sz="1300" b="1" dirty="0" smtClean="0"/>
              <a:t>Pedoman instrumentalistik yang efektif untuk mempertautkan bangsa yang  beragam (bhinneka) ke dalam kesatuan (ke-ika-an) yang kokoh.</a:t>
            </a:r>
            <a:endParaRPr lang="id-ID" sz="1300" b="1" dirty="0"/>
          </a:p>
        </p:txBody>
      </p:sp>
      <p:sp>
        <p:nvSpPr>
          <p:cNvPr id="5" name="Text Placeholder 4"/>
          <p:cNvSpPr>
            <a:spLocks noGrp="1"/>
          </p:cNvSpPr>
          <p:nvPr>
            <p:ph type="body" sz="quarter" idx="3"/>
          </p:nvPr>
        </p:nvSpPr>
        <p:spPr>
          <a:xfrm>
            <a:off x="6172200" y="1359673"/>
            <a:ext cx="5183188" cy="373711"/>
          </a:xfrm>
        </p:spPr>
        <p:txBody>
          <a:bodyPr>
            <a:normAutofit fontScale="92500" lnSpcReduction="10000"/>
          </a:bodyPr>
          <a:lstStyle/>
          <a:p>
            <a:pPr algn="ctr"/>
            <a:r>
              <a:rPr lang="id-ID" dirty="0" smtClean="0"/>
              <a:t>Maksud yang sesungguhnya</a:t>
            </a:r>
            <a:endParaRPr lang="id-ID" dirty="0"/>
          </a:p>
        </p:txBody>
      </p:sp>
      <p:sp>
        <p:nvSpPr>
          <p:cNvPr id="6" name="Content Placeholder 5"/>
          <p:cNvSpPr>
            <a:spLocks noGrp="1"/>
          </p:cNvSpPr>
          <p:nvPr>
            <p:ph sz="quarter" idx="4"/>
          </p:nvPr>
        </p:nvSpPr>
        <p:spPr>
          <a:xfrm>
            <a:off x="6172200" y="1804945"/>
            <a:ext cx="5183188" cy="4627660"/>
          </a:xfrm>
        </p:spPr>
        <p:style>
          <a:lnRef idx="1">
            <a:schemeClr val="accent6"/>
          </a:lnRef>
          <a:fillRef idx="2">
            <a:schemeClr val="accent6"/>
          </a:fillRef>
          <a:effectRef idx="1">
            <a:schemeClr val="accent6"/>
          </a:effectRef>
          <a:fontRef idx="minor">
            <a:schemeClr val="dk1"/>
          </a:fontRef>
        </p:style>
        <p:txBody>
          <a:bodyPr>
            <a:normAutofit lnSpcReduction="10000"/>
          </a:bodyPr>
          <a:lstStyle/>
          <a:p>
            <a:r>
              <a:rPr lang="id-ID" b="1" dirty="0" smtClean="0"/>
              <a:t>Analisis: </a:t>
            </a:r>
            <a:endParaRPr lang="id-ID" b="1" dirty="0" smtClean="0"/>
          </a:p>
          <a:p>
            <a:pPr marL="0" indent="0">
              <a:buNone/>
            </a:pPr>
            <a:r>
              <a:rPr lang="id-ID" dirty="0" smtClean="0"/>
              <a:t>Pasal 4 ini : dengan jelas </a:t>
            </a:r>
            <a:r>
              <a:rPr lang="id-ID" b="1" dirty="0" smtClean="0"/>
              <a:t>menggantikan Pancasila dengan “Haluan Ideologi Pancasila” </a:t>
            </a:r>
            <a:r>
              <a:rPr lang="id-ID" dirty="0" smtClean="0"/>
              <a:t>sebagai </a:t>
            </a:r>
            <a:r>
              <a:rPr lang="id-ID" b="1" dirty="0" smtClean="0"/>
              <a:t>pedoman untuk Penyelenggaraan Negara, </a:t>
            </a:r>
            <a:r>
              <a:rPr lang="id-ID" dirty="0" smtClean="0"/>
              <a:t>sementara di pasal sebelumnya ditegaskan bahwa </a:t>
            </a:r>
            <a:r>
              <a:rPr lang="id-ID" b="1" dirty="0" smtClean="0"/>
              <a:t>“ Haluan Ideologi Pancasila “ adalah gotong royong, </a:t>
            </a:r>
            <a:r>
              <a:rPr lang="id-ID" dirty="0" smtClean="0"/>
              <a:t>yang kemudian disebut pada pasal 7 sebagai </a:t>
            </a:r>
            <a:r>
              <a:rPr lang="id-ID" b="1" dirty="0" smtClean="0"/>
              <a:t>Ekasila. </a:t>
            </a:r>
            <a:endParaRPr lang="id-ID"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922986"/>
          </a:xfrm>
          <a:solidFill>
            <a:schemeClr val="accent6">
              <a:lumMod val="40000"/>
              <a:lumOff val="60000"/>
            </a:schemeClr>
          </a:solidFill>
        </p:spPr>
        <p:txBody>
          <a:bodyPr/>
          <a:lstStyle/>
          <a:p>
            <a:pPr algn="ctr"/>
            <a:r>
              <a:rPr lang="id-ID" b="1" dirty="0" smtClean="0"/>
              <a:t>Maksud dan Dampak RUU HIP</a:t>
            </a:r>
            <a:endParaRPr lang="id-ID" b="1" dirty="0"/>
          </a:p>
        </p:txBody>
      </p:sp>
      <p:sp>
        <p:nvSpPr>
          <p:cNvPr id="3" name="Text Placeholder 2"/>
          <p:cNvSpPr>
            <a:spLocks noGrp="1"/>
          </p:cNvSpPr>
          <p:nvPr>
            <p:ph type="body" idx="1"/>
          </p:nvPr>
        </p:nvSpPr>
        <p:spPr>
          <a:xfrm>
            <a:off x="839788" y="1431236"/>
            <a:ext cx="5157787" cy="389614"/>
          </a:xfrm>
        </p:spPr>
        <p:txBody>
          <a:bodyPr>
            <a:normAutofit lnSpcReduction="10000"/>
          </a:bodyPr>
          <a:lstStyle/>
          <a:p>
            <a:pPr algn="ctr"/>
            <a:r>
              <a:rPr lang="id-ID" dirty="0" smtClean="0"/>
              <a:t>Maksud yang dinyatakan</a:t>
            </a:r>
            <a:endParaRPr lang="id-ID" dirty="0"/>
          </a:p>
        </p:txBody>
      </p:sp>
      <p:sp>
        <p:nvSpPr>
          <p:cNvPr id="4" name="Content Placeholder 3"/>
          <p:cNvSpPr>
            <a:spLocks noGrp="1"/>
          </p:cNvSpPr>
          <p:nvPr>
            <p:ph sz="half" idx="2"/>
          </p:nvPr>
        </p:nvSpPr>
        <p:spPr>
          <a:xfrm>
            <a:off x="898497" y="1820850"/>
            <a:ext cx="5099078" cy="4611755"/>
          </a:xfrm>
        </p:spPr>
        <p:style>
          <a:lnRef idx="1">
            <a:schemeClr val="accent2"/>
          </a:lnRef>
          <a:fillRef idx="2">
            <a:schemeClr val="accent2"/>
          </a:fillRef>
          <a:effectRef idx="1">
            <a:schemeClr val="accent2"/>
          </a:effectRef>
          <a:fontRef idx="minor">
            <a:schemeClr val="dk1"/>
          </a:fontRef>
        </p:style>
        <p:txBody>
          <a:bodyPr>
            <a:noAutofit/>
          </a:bodyPr>
          <a:lstStyle/>
          <a:p>
            <a:r>
              <a:rPr lang="id-ID" b="1" dirty="0" smtClean="0"/>
              <a:t>Pasal 5:</a:t>
            </a:r>
            <a:endParaRPr lang="id-ID" b="1" dirty="0" smtClean="0"/>
          </a:p>
          <a:p>
            <a:pPr>
              <a:buFont typeface="Wingdings" panose="05000000000000000000" pitchFamily="2" charset="2"/>
              <a:buChar char="q"/>
            </a:pPr>
            <a:r>
              <a:rPr lang="id-ID" b="1" dirty="0" smtClean="0"/>
              <a:t>Tujuan Pancasila adalah terwujudnya tujuan negara Indonesia yang merdeka, bersatu, serta berdaulat dalam tata masyarakat adil dan makmur sebagaimana dimaksud dalam Pembukaan Undang-Undang Dasar Negara Republik Indonesia Tahun 1945 </a:t>
            </a:r>
            <a:endParaRPr lang="id-ID" b="1" dirty="0" smtClean="0"/>
          </a:p>
        </p:txBody>
      </p:sp>
      <p:sp>
        <p:nvSpPr>
          <p:cNvPr id="5" name="Text Placeholder 4"/>
          <p:cNvSpPr>
            <a:spLocks noGrp="1"/>
          </p:cNvSpPr>
          <p:nvPr>
            <p:ph type="body" sz="quarter" idx="3"/>
          </p:nvPr>
        </p:nvSpPr>
        <p:spPr>
          <a:xfrm>
            <a:off x="6172200" y="1359673"/>
            <a:ext cx="5183188" cy="373711"/>
          </a:xfrm>
        </p:spPr>
        <p:txBody>
          <a:bodyPr>
            <a:normAutofit fontScale="92500" lnSpcReduction="10000"/>
          </a:bodyPr>
          <a:lstStyle/>
          <a:p>
            <a:pPr algn="ctr"/>
            <a:r>
              <a:rPr lang="id-ID" dirty="0" smtClean="0"/>
              <a:t>Maksud yang sesungguhnya</a:t>
            </a:r>
            <a:endParaRPr lang="id-ID" dirty="0"/>
          </a:p>
        </p:txBody>
      </p:sp>
      <p:sp>
        <p:nvSpPr>
          <p:cNvPr id="6" name="Content Placeholder 5"/>
          <p:cNvSpPr>
            <a:spLocks noGrp="1"/>
          </p:cNvSpPr>
          <p:nvPr>
            <p:ph sz="quarter" idx="4"/>
          </p:nvPr>
        </p:nvSpPr>
        <p:spPr>
          <a:xfrm>
            <a:off x="6172200" y="1804945"/>
            <a:ext cx="5183188" cy="4627660"/>
          </a:xfrm>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r>
              <a:rPr lang="id-ID" b="1" dirty="0" smtClean="0"/>
              <a:t>Analisis: </a:t>
            </a:r>
            <a:endParaRPr lang="id-ID" b="1" dirty="0" smtClean="0"/>
          </a:p>
          <a:p>
            <a:pPr marL="0" indent="0">
              <a:buNone/>
            </a:pPr>
            <a:r>
              <a:rPr lang="id-ID" dirty="0" smtClean="0"/>
              <a:t>Pasal 5 ini Meletakkan Pancasila dan Negara sebagai entitas yang sejajar dan masing-masing memiliki tujuan</a:t>
            </a:r>
            <a:r>
              <a:rPr lang="id-ID" b="1" dirty="0" smtClean="0"/>
              <a:t>. </a:t>
            </a:r>
            <a:r>
              <a:rPr lang="id-ID" dirty="0" smtClean="0"/>
              <a:t>Ini </a:t>
            </a:r>
            <a:r>
              <a:rPr lang="id-ID" b="1" dirty="0" smtClean="0"/>
              <a:t>mengandung</a:t>
            </a:r>
            <a:r>
              <a:rPr lang="id-ID" dirty="0" smtClean="0"/>
              <a:t> </a:t>
            </a:r>
            <a:r>
              <a:rPr lang="id-ID" b="1" dirty="0" smtClean="0"/>
              <a:t>kesalahan logika tentang arti, posisi, dan fungsi Pancasila. </a:t>
            </a:r>
            <a:r>
              <a:rPr lang="id-ID" dirty="0" smtClean="0"/>
              <a:t>Pancasila adalah </a:t>
            </a:r>
            <a:r>
              <a:rPr lang="id-ID" b="1" dirty="0" smtClean="0"/>
              <a:t>falsafah dasar negara. </a:t>
            </a:r>
            <a:r>
              <a:rPr lang="id-ID" dirty="0" smtClean="0"/>
              <a:t>Pancasila adalah prinsip dasar negara yang harus dijadikan pegangan bagi Bangsa dan Negara Indonesia dalam mencapai tujuannya.</a:t>
            </a:r>
            <a:r>
              <a:rPr lang="id-ID" b="1" dirty="0" smtClean="0"/>
              <a:t> Pancasila </a:t>
            </a:r>
            <a:r>
              <a:rPr lang="id-ID" dirty="0" smtClean="0"/>
              <a:t>adalah</a:t>
            </a:r>
            <a:r>
              <a:rPr lang="id-ID" b="1" dirty="0" smtClean="0"/>
              <a:t> Jiwanya </a:t>
            </a:r>
            <a:r>
              <a:rPr lang="id-ID" dirty="0" smtClean="0"/>
              <a:t>sementara </a:t>
            </a:r>
            <a:r>
              <a:rPr lang="id-ID" b="1" dirty="0" smtClean="0"/>
              <a:t>Negara </a:t>
            </a:r>
            <a:r>
              <a:rPr lang="id-ID" dirty="0" smtClean="0"/>
              <a:t>adalah </a:t>
            </a:r>
            <a:r>
              <a:rPr lang="id-ID" b="1" dirty="0" smtClean="0"/>
              <a:t>Organnya. </a:t>
            </a:r>
            <a:endParaRPr lang="id-ID"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922986"/>
          </a:xfrm>
          <a:solidFill>
            <a:schemeClr val="accent6">
              <a:lumMod val="40000"/>
              <a:lumOff val="60000"/>
            </a:schemeClr>
          </a:solidFill>
        </p:spPr>
        <p:txBody>
          <a:bodyPr/>
          <a:lstStyle/>
          <a:p>
            <a:pPr algn="ctr"/>
            <a:r>
              <a:rPr lang="id-ID" b="1" dirty="0" smtClean="0"/>
              <a:t>Maksud dan Dampak RUU HIP</a:t>
            </a:r>
            <a:endParaRPr lang="id-ID" b="1" dirty="0"/>
          </a:p>
        </p:txBody>
      </p:sp>
      <p:sp>
        <p:nvSpPr>
          <p:cNvPr id="3" name="Text Placeholder 2"/>
          <p:cNvSpPr>
            <a:spLocks noGrp="1"/>
          </p:cNvSpPr>
          <p:nvPr>
            <p:ph type="body" idx="1"/>
          </p:nvPr>
        </p:nvSpPr>
        <p:spPr>
          <a:xfrm>
            <a:off x="839788" y="1431236"/>
            <a:ext cx="5157787" cy="389614"/>
          </a:xfrm>
        </p:spPr>
        <p:txBody>
          <a:bodyPr>
            <a:normAutofit lnSpcReduction="10000"/>
          </a:bodyPr>
          <a:lstStyle/>
          <a:p>
            <a:pPr algn="ctr"/>
            <a:r>
              <a:rPr lang="id-ID" dirty="0" smtClean="0"/>
              <a:t>Maksud yang dinyatakan</a:t>
            </a:r>
            <a:endParaRPr lang="id-ID" dirty="0"/>
          </a:p>
        </p:txBody>
      </p:sp>
      <p:sp>
        <p:nvSpPr>
          <p:cNvPr id="4" name="Content Placeholder 3"/>
          <p:cNvSpPr>
            <a:spLocks noGrp="1"/>
          </p:cNvSpPr>
          <p:nvPr>
            <p:ph sz="half" idx="2"/>
          </p:nvPr>
        </p:nvSpPr>
        <p:spPr>
          <a:xfrm>
            <a:off x="898497" y="1820850"/>
            <a:ext cx="5099078" cy="4611755"/>
          </a:xfrm>
        </p:spPr>
        <p:style>
          <a:lnRef idx="1">
            <a:schemeClr val="accent2"/>
          </a:lnRef>
          <a:fillRef idx="2">
            <a:schemeClr val="accent2"/>
          </a:fillRef>
          <a:effectRef idx="1">
            <a:schemeClr val="accent2"/>
          </a:effectRef>
          <a:fontRef idx="minor">
            <a:schemeClr val="dk1"/>
          </a:fontRef>
        </p:style>
        <p:txBody>
          <a:bodyPr>
            <a:noAutofit/>
          </a:bodyPr>
          <a:lstStyle/>
          <a:p>
            <a:r>
              <a:rPr lang="id-ID" sz="2400" b="1" dirty="0" smtClean="0"/>
              <a:t>Pasal 6 ayat 1:</a:t>
            </a:r>
            <a:endParaRPr lang="id-ID" sz="2400" b="1" dirty="0" smtClean="0"/>
          </a:p>
          <a:p>
            <a:pPr marL="0" indent="0">
              <a:buNone/>
            </a:pPr>
            <a:r>
              <a:rPr lang="id-ID" sz="2400" dirty="0" smtClean="0"/>
              <a:t>(1) </a:t>
            </a:r>
            <a:r>
              <a:rPr lang="id-ID" sz="2400" b="1" dirty="0" smtClean="0"/>
              <a:t>Sendi pokok Pancasila adalah keadilan sosial</a:t>
            </a:r>
            <a:r>
              <a:rPr lang="id-ID" sz="2400" dirty="0" smtClean="0"/>
              <a:t>,</a:t>
            </a:r>
            <a:endParaRPr lang="id-ID" sz="2400" dirty="0" smtClean="0"/>
          </a:p>
          <a:p>
            <a:pPr marL="0" indent="0">
              <a:buNone/>
            </a:pPr>
            <a:r>
              <a:rPr lang="id-ID" sz="2400" dirty="0" smtClean="0"/>
              <a:t>(4) Keadilan sosial sebagaimana dimaksud pada ayat (2) dan ayat (3) diwujudkan dengan implementasi prinsip dasar haluan Ideologi Pancasila sebagaimana dimaksud dalam pasal 3 ayat (1) menuju terciptanya tata masyarakat </a:t>
            </a:r>
            <a:r>
              <a:rPr lang="id-ID" sz="2400" b="1" dirty="0" smtClean="0"/>
              <a:t>adil dan makmur </a:t>
            </a:r>
            <a:r>
              <a:rPr lang="id-ID" sz="2400" dirty="0" smtClean="0"/>
              <a:t>yang mencerminkan </a:t>
            </a:r>
            <a:r>
              <a:rPr lang="id-ID" sz="2400" b="1" dirty="0" smtClean="0"/>
              <a:t>kemajuan</a:t>
            </a:r>
            <a:r>
              <a:rPr lang="id-ID" sz="2400" dirty="0" smtClean="0"/>
              <a:t> dan </a:t>
            </a:r>
            <a:r>
              <a:rPr lang="id-ID" sz="2400" b="1" dirty="0" smtClean="0"/>
              <a:t>kemandirian </a:t>
            </a:r>
            <a:r>
              <a:rPr lang="id-ID" sz="2400" dirty="0" smtClean="0"/>
              <a:t>bangsa serta kesejahteraan sosial.</a:t>
            </a:r>
            <a:endParaRPr lang="id-ID" sz="2400" dirty="0" smtClean="0"/>
          </a:p>
        </p:txBody>
      </p:sp>
      <p:sp>
        <p:nvSpPr>
          <p:cNvPr id="5" name="Text Placeholder 4"/>
          <p:cNvSpPr>
            <a:spLocks noGrp="1"/>
          </p:cNvSpPr>
          <p:nvPr>
            <p:ph type="body" sz="quarter" idx="3"/>
          </p:nvPr>
        </p:nvSpPr>
        <p:spPr>
          <a:xfrm>
            <a:off x="6172200" y="1359673"/>
            <a:ext cx="5183188" cy="373711"/>
          </a:xfrm>
        </p:spPr>
        <p:txBody>
          <a:bodyPr>
            <a:normAutofit fontScale="92500" lnSpcReduction="10000"/>
          </a:bodyPr>
          <a:lstStyle/>
          <a:p>
            <a:pPr algn="ctr"/>
            <a:r>
              <a:rPr lang="id-ID" dirty="0" smtClean="0"/>
              <a:t>Maksud yang sesungguhnya</a:t>
            </a:r>
            <a:endParaRPr lang="id-ID" dirty="0"/>
          </a:p>
        </p:txBody>
      </p:sp>
      <p:sp>
        <p:nvSpPr>
          <p:cNvPr id="6" name="Content Placeholder 5"/>
          <p:cNvSpPr>
            <a:spLocks noGrp="1"/>
          </p:cNvSpPr>
          <p:nvPr>
            <p:ph sz="quarter" idx="4"/>
          </p:nvPr>
        </p:nvSpPr>
        <p:spPr>
          <a:xfrm>
            <a:off x="6172200" y="1804945"/>
            <a:ext cx="5183188" cy="4627660"/>
          </a:xfrm>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r>
              <a:rPr lang="id-ID" b="1" dirty="0" smtClean="0"/>
              <a:t>Analisis: </a:t>
            </a:r>
            <a:endParaRPr lang="id-ID" b="1" dirty="0" smtClean="0"/>
          </a:p>
          <a:p>
            <a:pPr marL="0" indent="0">
              <a:buNone/>
            </a:pPr>
            <a:r>
              <a:rPr lang="id-ID" dirty="0" smtClean="0"/>
              <a:t>Pasal 6 ayat (1) dan (4); menempatkan “</a:t>
            </a:r>
            <a:r>
              <a:rPr lang="id-ID" b="1" dirty="0" smtClean="0"/>
              <a:t>Keadilan sosial” sebagai inti </a:t>
            </a:r>
            <a:r>
              <a:rPr lang="id-ID" dirty="0" smtClean="0"/>
              <a:t>menggantikan </a:t>
            </a:r>
            <a:r>
              <a:rPr lang="id-ID" b="1" dirty="0" smtClean="0"/>
              <a:t>“Ketuhanan Yang Maha Esa”,</a:t>
            </a:r>
            <a:r>
              <a:rPr lang="id-ID" dirty="0" smtClean="0"/>
              <a:t> </a:t>
            </a:r>
            <a:r>
              <a:rPr lang="id-ID" b="1" dirty="0" smtClean="0"/>
              <a:t>bertentangan </a:t>
            </a:r>
            <a:r>
              <a:rPr lang="id-ID" dirty="0" smtClean="0"/>
              <a:t>dengan Pembukaan UUD 1945 dan UUD 1945 Pasal 29. Pasal ini </a:t>
            </a:r>
            <a:r>
              <a:rPr lang="id-ID" b="1" dirty="0" smtClean="0"/>
              <a:t>menunjukkan falsafaf materialisme yang dianut oleh Komunisme dan Marxisme </a:t>
            </a:r>
            <a:r>
              <a:rPr lang="id-ID" dirty="0" smtClean="0"/>
              <a:t>sementara UUD 1945 falsafah dasarnya adalah Ketuhanan Yang Maha Esa, yang memahami bahwa segala sesuatu itu atas berkat rahmat Allah dan akan dipertanggungjawabkan kepada Allah (pasal 6 ini memiliki </a:t>
            </a:r>
            <a:r>
              <a:rPr lang="id-ID" b="1" i="1" dirty="0" smtClean="0"/>
              <a:t>worldview </a:t>
            </a:r>
            <a:r>
              <a:rPr lang="id-ID" dirty="0" smtClean="0"/>
              <a:t>yang </a:t>
            </a:r>
            <a:r>
              <a:rPr lang="id-ID" b="1" dirty="0" smtClean="0"/>
              <a:t>bertentangan secara diametral dengan UUD 1945</a:t>
            </a:r>
            <a:r>
              <a:rPr lang="id-ID" dirty="0" smtClean="0"/>
              <a:t>).  </a:t>
            </a:r>
            <a:r>
              <a:rPr lang="id-ID" b="1" dirty="0" smtClean="0"/>
              <a:t> </a:t>
            </a:r>
            <a:endParaRPr lang="id-ID"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922986"/>
          </a:xfrm>
          <a:solidFill>
            <a:schemeClr val="accent6">
              <a:lumMod val="40000"/>
              <a:lumOff val="60000"/>
            </a:schemeClr>
          </a:solidFill>
        </p:spPr>
        <p:txBody>
          <a:bodyPr/>
          <a:lstStyle/>
          <a:p>
            <a:pPr algn="ctr"/>
            <a:r>
              <a:rPr lang="id-ID" b="1" dirty="0" smtClean="0"/>
              <a:t>Maksud dan Dampak RUU HIP</a:t>
            </a:r>
            <a:endParaRPr lang="id-ID" b="1" dirty="0"/>
          </a:p>
        </p:txBody>
      </p:sp>
      <p:sp>
        <p:nvSpPr>
          <p:cNvPr id="3" name="Text Placeholder 2"/>
          <p:cNvSpPr>
            <a:spLocks noGrp="1"/>
          </p:cNvSpPr>
          <p:nvPr>
            <p:ph type="body" idx="1"/>
          </p:nvPr>
        </p:nvSpPr>
        <p:spPr>
          <a:xfrm>
            <a:off x="839788" y="1431236"/>
            <a:ext cx="5157787" cy="389614"/>
          </a:xfrm>
        </p:spPr>
        <p:txBody>
          <a:bodyPr>
            <a:normAutofit lnSpcReduction="10000"/>
          </a:bodyPr>
          <a:lstStyle/>
          <a:p>
            <a:pPr algn="ctr"/>
            <a:r>
              <a:rPr lang="id-ID" dirty="0" smtClean="0"/>
              <a:t>Maksud yang dinyatakan</a:t>
            </a:r>
            <a:endParaRPr lang="id-ID" dirty="0"/>
          </a:p>
        </p:txBody>
      </p:sp>
      <p:sp>
        <p:nvSpPr>
          <p:cNvPr id="4" name="Content Placeholder 3"/>
          <p:cNvSpPr>
            <a:spLocks noGrp="1"/>
          </p:cNvSpPr>
          <p:nvPr>
            <p:ph sz="half" idx="2"/>
          </p:nvPr>
        </p:nvSpPr>
        <p:spPr>
          <a:xfrm>
            <a:off x="898497" y="1820850"/>
            <a:ext cx="5099078" cy="4611755"/>
          </a:xfrm>
        </p:spPr>
        <p:style>
          <a:lnRef idx="1">
            <a:schemeClr val="accent2"/>
          </a:lnRef>
          <a:fillRef idx="2">
            <a:schemeClr val="accent2"/>
          </a:fillRef>
          <a:effectRef idx="1">
            <a:schemeClr val="accent2"/>
          </a:effectRef>
          <a:fontRef idx="minor">
            <a:schemeClr val="dk1"/>
          </a:fontRef>
        </p:style>
        <p:txBody>
          <a:bodyPr>
            <a:noAutofit/>
          </a:bodyPr>
          <a:lstStyle/>
          <a:p>
            <a:r>
              <a:rPr lang="id-ID" sz="2000" b="1" dirty="0" smtClean="0"/>
              <a:t>Pasal 7:</a:t>
            </a:r>
            <a:endParaRPr lang="id-ID" sz="2000" b="1" dirty="0" smtClean="0"/>
          </a:p>
          <a:p>
            <a:pPr marL="457200" indent="-457200">
              <a:buAutoNum type="arabicParenBoth"/>
            </a:pPr>
            <a:r>
              <a:rPr lang="id-ID" sz="2000" dirty="0" smtClean="0"/>
              <a:t>Ciri pokok </a:t>
            </a:r>
            <a:r>
              <a:rPr lang="id-ID" sz="2000" b="1" dirty="0" smtClean="0"/>
              <a:t>Pancasila adalah keadilan dan kesejahteraan sosial</a:t>
            </a:r>
            <a:r>
              <a:rPr lang="id-ID" sz="2000" dirty="0" smtClean="0"/>
              <a:t>, dengan semangat kekeluargaan yang merupakan perpaduan prinsip ketuhanan, kemanusiaan, kesatuan, kerakyatan/ demokrasi politik dan ekonomi dalam satu kesatuan. </a:t>
            </a:r>
            <a:endParaRPr lang="id-ID" sz="2000" dirty="0" smtClean="0"/>
          </a:p>
          <a:p>
            <a:pPr marL="457200" indent="-457200">
              <a:buAutoNum type="arabicParenBoth"/>
            </a:pPr>
            <a:r>
              <a:rPr lang="id-ID" sz="2000" b="1" dirty="0" smtClean="0"/>
              <a:t>Ciri pokok Pancasila berupa trisila</a:t>
            </a:r>
            <a:r>
              <a:rPr lang="id-ID" sz="2000" dirty="0" smtClean="0"/>
              <a:t>, yaitu : </a:t>
            </a:r>
            <a:r>
              <a:rPr lang="id-ID" sz="2000" b="1" dirty="0" smtClean="0"/>
              <a:t>sosio nasionalisme</a:t>
            </a:r>
            <a:r>
              <a:rPr lang="id-ID" sz="2000" dirty="0" smtClean="0"/>
              <a:t>, </a:t>
            </a:r>
            <a:r>
              <a:rPr lang="id-ID" sz="2000" b="1" dirty="0" smtClean="0"/>
              <a:t>sosio-demokrasi</a:t>
            </a:r>
            <a:r>
              <a:rPr lang="id-ID" sz="2000" dirty="0" smtClean="0"/>
              <a:t> serta </a:t>
            </a:r>
            <a:r>
              <a:rPr lang="id-ID" sz="2000" b="1" dirty="0" smtClean="0"/>
              <a:t>ketuhanan yang berkebudayaan</a:t>
            </a:r>
            <a:endParaRPr lang="id-ID" sz="2000" b="1" dirty="0" smtClean="0"/>
          </a:p>
          <a:p>
            <a:pPr marL="457200" indent="-457200">
              <a:buAutoNum type="arabicParenBoth"/>
            </a:pPr>
            <a:r>
              <a:rPr lang="id-ID" sz="2000" b="1" dirty="0" smtClean="0"/>
              <a:t>Trisila</a:t>
            </a:r>
            <a:r>
              <a:rPr lang="id-ID" sz="2000" dirty="0" smtClean="0"/>
              <a:t> sebagaimana dimaksud pada ayat (2) terkristalisasi dalam </a:t>
            </a:r>
            <a:r>
              <a:rPr lang="id-ID" sz="2000" b="1" dirty="0" smtClean="0"/>
              <a:t>Ekasila,</a:t>
            </a:r>
            <a:r>
              <a:rPr lang="id-ID" sz="2000" dirty="0" smtClean="0"/>
              <a:t> yaitu </a:t>
            </a:r>
            <a:r>
              <a:rPr lang="id-ID" sz="2000" b="1" dirty="0" smtClean="0"/>
              <a:t>gotong -royong</a:t>
            </a:r>
            <a:r>
              <a:rPr lang="id-ID" sz="2000" dirty="0" smtClean="0"/>
              <a:t>.</a:t>
            </a:r>
            <a:endParaRPr lang="id-ID" sz="2000" dirty="0" smtClean="0"/>
          </a:p>
          <a:p>
            <a:pPr marL="457200" indent="-457200">
              <a:buAutoNum type="arabicParenBoth"/>
            </a:pPr>
            <a:endParaRPr lang="id-ID" sz="2000" dirty="0" smtClean="0"/>
          </a:p>
        </p:txBody>
      </p:sp>
      <p:sp>
        <p:nvSpPr>
          <p:cNvPr id="5" name="Text Placeholder 4"/>
          <p:cNvSpPr>
            <a:spLocks noGrp="1"/>
          </p:cNvSpPr>
          <p:nvPr>
            <p:ph type="body" sz="quarter" idx="3"/>
          </p:nvPr>
        </p:nvSpPr>
        <p:spPr>
          <a:xfrm>
            <a:off x="6172200" y="1359673"/>
            <a:ext cx="5183188" cy="373711"/>
          </a:xfrm>
        </p:spPr>
        <p:txBody>
          <a:bodyPr>
            <a:normAutofit fontScale="92500" lnSpcReduction="10000"/>
          </a:bodyPr>
          <a:lstStyle/>
          <a:p>
            <a:pPr algn="ctr"/>
            <a:r>
              <a:rPr lang="id-ID" dirty="0" smtClean="0"/>
              <a:t>Maksud yang sesungguhnya</a:t>
            </a:r>
            <a:endParaRPr lang="id-ID" dirty="0"/>
          </a:p>
        </p:txBody>
      </p:sp>
      <p:sp>
        <p:nvSpPr>
          <p:cNvPr id="6" name="Content Placeholder 5"/>
          <p:cNvSpPr>
            <a:spLocks noGrp="1"/>
          </p:cNvSpPr>
          <p:nvPr>
            <p:ph sz="quarter" idx="4"/>
          </p:nvPr>
        </p:nvSpPr>
        <p:spPr>
          <a:xfrm>
            <a:off x="6172200" y="1804945"/>
            <a:ext cx="5183188" cy="4627660"/>
          </a:xfrm>
        </p:spPr>
        <p:style>
          <a:lnRef idx="1">
            <a:schemeClr val="accent6"/>
          </a:lnRef>
          <a:fillRef idx="2">
            <a:schemeClr val="accent6"/>
          </a:fillRef>
          <a:effectRef idx="1">
            <a:schemeClr val="accent6"/>
          </a:effectRef>
          <a:fontRef idx="minor">
            <a:schemeClr val="dk1"/>
          </a:fontRef>
        </p:style>
        <p:txBody>
          <a:bodyPr>
            <a:noAutofit/>
          </a:bodyPr>
          <a:lstStyle/>
          <a:p>
            <a:r>
              <a:rPr lang="id-ID" sz="2200" b="1" dirty="0" smtClean="0"/>
              <a:t>Analisis: </a:t>
            </a:r>
            <a:endParaRPr lang="id-ID" sz="2200" b="1" dirty="0" smtClean="0"/>
          </a:p>
          <a:p>
            <a:pPr marL="0" indent="0">
              <a:buNone/>
            </a:pPr>
            <a:r>
              <a:rPr lang="id-ID" sz="2200" dirty="0" smtClean="0"/>
              <a:t>Pasal 7 ayat (1), (2) dan 3 ini jelas-jelas </a:t>
            </a:r>
            <a:r>
              <a:rPr lang="id-ID" sz="2200" b="1" dirty="0" smtClean="0"/>
              <a:t>mendistorsi nilai – nilai Pancasila </a:t>
            </a:r>
            <a:r>
              <a:rPr lang="id-ID" sz="2200" dirty="0" smtClean="0"/>
              <a:t>yang ; menempatkan “</a:t>
            </a:r>
            <a:r>
              <a:rPr lang="id-ID" sz="2200" b="1" dirty="0" smtClean="0"/>
              <a:t>Keadilan sosial” sebagai ciri pokok  dan inti Pancasila </a:t>
            </a:r>
            <a:r>
              <a:rPr lang="id-ID" sz="2200" dirty="0" smtClean="0"/>
              <a:t>menggantikan </a:t>
            </a:r>
            <a:r>
              <a:rPr lang="id-ID" sz="2200" b="1" dirty="0" smtClean="0"/>
              <a:t>“Ketuhanan Yang Maha Esa” </a:t>
            </a:r>
            <a:r>
              <a:rPr lang="id-ID" sz="2200" dirty="0" smtClean="0"/>
              <a:t>sebagai dasar </a:t>
            </a:r>
            <a:r>
              <a:rPr lang="id-ID" sz="2200" b="1" dirty="0" smtClean="0"/>
              <a:t>filsafat religuitas bangsa Indonesia. </a:t>
            </a:r>
            <a:r>
              <a:rPr lang="id-ID" sz="2200" dirty="0" smtClean="0"/>
              <a:t>Pemerasan Pancasila menjadi trisila dan ekasila (gotong royong) </a:t>
            </a:r>
            <a:r>
              <a:rPr lang="id-ID" sz="2200" b="1" dirty="0" smtClean="0"/>
              <a:t>jelas bertentangan </a:t>
            </a:r>
            <a:r>
              <a:rPr lang="id-ID" sz="2200" dirty="0" smtClean="0"/>
              <a:t>dengan nilai Pancasila yang bersifat </a:t>
            </a:r>
            <a:r>
              <a:rPr lang="id-ID" sz="2200" b="1" dirty="0" smtClean="0"/>
              <a:t>sistematis hyrarkhis pyramidal </a:t>
            </a:r>
            <a:r>
              <a:rPr lang="id-ID" sz="2200" dirty="0" smtClean="0"/>
              <a:t>yang </a:t>
            </a:r>
            <a:r>
              <a:rPr lang="id-ID" sz="2200" b="1" dirty="0" smtClean="0"/>
              <a:t>tidak bisa diperas </a:t>
            </a:r>
            <a:r>
              <a:rPr lang="id-ID" sz="2200" dirty="0" smtClean="0"/>
              <a:t>dan </a:t>
            </a:r>
            <a:r>
              <a:rPr lang="id-ID" sz="2200" b="1" dirty="0" smtClean="0"/>
              <a:t>dilepas pisahkan satu sama lain.  </a:t>
            </a:r>
            <a:endParaRPr lang="id-ID" sz="2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922986"/>
          </a:xfrm>
          <a:solidFill>
            <a:schemeClr val="accent6">
              <a:lumMod val="40000"/>
              <a:lumOff val="60000"/>
            </a:schemeClr>
          </a:solidFill>
        </p:spPr>
        <p:txBody>
          <a:bodyPr/>
          <a:lstStyle/>
          <a:p>
            <a:pPr algn="ctr"/>
            <a:r>
              <a:rPr lang="id-ID" b="1" dirty="0" smtClean="0"/>
              <a:t>Maksud dan Dampak RUU HIP</a:t>
            </a:r>
            <a:endParaRPr lang="id-ID" b="1" dirty="0"/>
          </a:p>
        </p:txBody>
      </p:sp>
      <p:sp>
        <p:nvSpPr>
          <p:cNvPr id="3" name="Text Placeholder 2"/>
          <p:cNvSpPr>
            <a:spLocks noGrp="1"/>
          </p:cNvSpPr>
          <p:nvPr>
            <p:ph type="body" idx="1"/>
          </p:nvPr>
        </p:nvSpPr>
        <p:spPr>
          <a:xfrm>
            <a:off x="839788" y="1431236"/>
            <a:ext cx="5157787" cy="508882"/>
          </a:xfrm>
        </p:spPr>
        <p:txBody>
          <a:bodyPr>
            <a:normAutofit/>
          </a:bodyPr>
          <a:lstStyle/>
          <a:p>
            <a:pPr algn="ctr"/>
            <a:r>
              <a:rPr lang="id-ID" dirty="0" smtClean="0"/>
              <a:t>Maksud yang dinyatakan</a:t>
            </a:r>
            <a:endParaRPr lang="id-ID" dirty="0"/>
          </a:p>
        </p:txBody>
      </p:sp>
      <p:sp>
        <p:nvSpPr>
          <p:cNvPr id="4" name="Content Placeholder 3"/>
          <p:cNvSpPr>
            <a:spLocks noGrp="1"/>
          </p:cNvSpPr>
          <p:nvPr>
            <p:ph sz="half" idx="2"/>
          </p:nvPr>
        </p:nvSpPr>
        <p:spPr>
          <a:xfrm>
            <a:off x="898497" y="2242268"/>
            <a:ext cx="5099078" cy="4190337"/>
          </a:xfrm>
        </p:spPr>
        <p:style>
          <a:lnRef idx="1">
            <a:schemeClr val="accent2"/>
          </a:lnRef>
          <a:fillRef idx="2">
            <a:schemeClr val="accent2"/>
          </a:fillRef>
          <a:effectRef idx="1">
            <a:schemeClr val="accent2"/>
          </a:effectRef>
          <a:fontRef idx="minor">
            <a:schemeClr val="dk1"/>
          </a:fontRef>
        </p:style>
        <p:txBody>
          <a:bodyPr>
            <a:noAutofit/>
          </a:bodyPr>
          <a:lstStyle/>
          <a:p>
            <a:r>
              <a:rPr lang="id-ID" sz="2000" b="1" dirty="0" smtClean="0"/>
              <a:t>Pasal 8 huruf f:</a:t>
            </a:r>
            <a:endParaRPr lang="id-ID" sz="2000" b="1" dirty="0" smtClean="0"/>
          </a:p>
          <a:p>
            <a:pPr>
              <a:buFont typeface="Wingdings" panose="05000000000000000000" pitchFamily="2" charset="2"/>
              <a:buChar char="q"/>
            </a:pPr>
            <a:r>
              <a:rPr lang="id-ID" sz="2000" dirty="0" smtClean="0"/>
              <a:t> f. Berdasarkan kemerdekaan kebangsaannya disusun dalam suatu Undang-Undang Dasar Negara Indonesia yang terbentuk dalam suatu susunan Negara Republik Indonesia yang berkedaulatan rakyat dengan berdasar pada : Ketuhan Yang Maha Esa, kemanusiaan yang adil dan beradab, persatuan Indonesia dan kerakyatan yang dipimpin oleh hikmat kebijaksanaan dalam permusyawaratan/ perwakilan, serta dengan mewujudkan suatu keadilan sosial bagi seluruh rakyat Indonesia. </a:t>
            </a:r>
            <a:endParaRPr lang="id-ID" sz="2000" dirty="0" smtClean="0"/>
          </a:p>
        </p:txBody>
      </p:sp>
      <p:sp>
        <p:nvSpPr>
          <p:cNvPr id="5" name="Text Placeholder 4"/>
          <p:cNvSpPr>
            <a:spLocks noGrp="1"/>
          </p:cNvSpPr>
          <p:nvPr>
            <p:ph type="body" sz="quarter" idx="3"/>
          </p:nvPr>
        </p:nvSpPr>
        <p:spPr>
          <a:xfrm>
            <a:off x="6172200" y="1359672"/>
            <a:ext cx="5183188" cy="580445"/>
          </a:xfrm>
        </p:spPr>
        <p:txBody>
          <a:bodyPr>
            <a:normAutofit/>
          </a:bodyPr>
          <a:lstStyle/>
          <a:p>
            <a:pPr algn="ctr"/>
            <a:r>
              <a:rPr lang="id-ID" dirty="0" smtClean="0"/>
              <a:t>Maksud yang sesungguhnya</a:t>
            </a:r>
            <a:endParaRPr lang="id-ID" dirty="0"/>
          </a:p>
        </p:txBody>
      </p:sp>
      <p:sp>
        <p:nvSpPr>
          <p:cNvPr id="6" name="Content Placeholder 5"/>
          <p:cNvSpPr>
            <a:spLocks noGrp="1"/>
          </p:cNvSpPr>
          <p:nvPr>
            <p:ph sz="quarter" idx="4"/>
          </p:nvPr>
        </p:nvSpPr>
        <p:spPr>
          <a:xfrm>
            <a:off x="6172200" y="2242267"/>
            <a:ext cx="5183188" cy="4190337"/>
          </a:xfrm>
        </p:spPr>
        <p:style>
          <a:lnRef idx="1">
            <a:schemeClr val="accent6"/>
          </a:lnRef>
          <a:fillRef idx="2">
            <a:schemeClr val="accent6"/>
          </a:fillRef>
          <a:effectRef idx="1">
            <a:schemeClr val="accent6"/>
          </a:effectRef>
          <a:fontRef idx="minor">
            <a:schemeClr val="dk1"/>
          </a:fontRef>
        </p:style>
        <p:txBody>
          <a:bodyPr>
            <a:noAutofit/>
          </a:bodyPr>
          <a:lstStyle/>
          <a:p>
            <a:r>
              <a:rPr lang="id-ID" sz="2200" b="1" dirty="0" smtClean="0"/>
              <a:t>Analisis: </a:t>
            </a:r>
            <a:endParaRPr lang="id-ID" sz="2200" b="1" dirty="0" smtClean="0"/>
          </a:p>
          <a:p>
            <a:pPr marL="0" indent="0">
              <a:buNone/>
            </a:pPr>
            <a:r>
              <a:rPr lang="id-ID" sz="2200" dirty="0" smtClean="0"/>
              <a:t>Pasal 8 huruf f adalah copy – paste dari Pembukaan UUD 1945</a:t>
            </a:r>
            <a:r>
              <a:rPr lang="id-ID" sz="2200" b="1" dirty="0" smtClean="0"/>
              <a:t>. </a:t>
            </a:r>
            <a:r>
              <a:rPr lang="id-ID" sz="2200" dirty="0" smtClean="0"/>
              <a:t>Pasal ini </a:t>
            </a:r>
            <a:r>
              <a:rPr lang="id-ID" sz="2200" b="1" dirty="0" smtClean="0"/>
              <a:t>tidak koheren dengan pasal-pasal sebelumnya </a:t>
            </a:r>
            <a:r>
              <a:rPr lang="id-ID" sz="2200" dirty="0" smtClean="0"/>
              <a:t>dan</a:t>
            </a:r>
            <a:r>
              <a:rPr lang="id-ID" sz="2200" b="1" dirty="0" smtClean="0"/>
              <a:t> tidak diperkuat oleh pasal sesudahnya. </a:t>
            </a:r>
            <a:r>
              <a:rPr lang="id-ID" sz="2200" dirty="0" smtClean="0"/>
              <a:t>Jadi pasal ini adalah </a:t>
            </a:r>
            <a:r>
              <a:rPr lang="id-ID" sz="2200" b="1" dirty="0" smtClean="0"/>
              <a:t>pasal “pengecoh” </a:t>
            </a:r>
            <a:r>
              <a:rPr lang="id-ID" sz="2200" dirty="0" smtClean="0"/>
              <a:t>supaya</a:t>
            </a:r>
            <a:r>
              <a:rPr lang="id-ID" sz="2200" b="1" dirty="0" smtClean="0"/>
              <a:t> terkesan sesuai </a:t>
            </a:r>
            <a:r>
              <a:rPr lang="id-ID" sz="2200" dirty="0" smtClean="0"/>
              <a:t>dengan</a:t>
            </a:r>
            <a:r>
              <a:rPr lang="id-ID" sz="2200" b="1" dirty="0" smtClean="0"/>
              <a:t> UUD 1945. </a:t>
            </a:r>
            <a:r>
              <a:rPr lang="id-ID" sz="2200" dirty="0" smtClean="0"/>
              <a:t>Jika dibaca </a:t>
            </a:r>
            <a:r>
              <a:rPr lang="id-ID" sz="2200" b="1" dirty="0" smtClean="0"/>
              <a:t>secara keseluruhan </a:t>
            </a:r>
            <a:r>
              <a:rPr lang="id-ID" sz="2200" dirty="0" smtClean="0"/>
              <a:t>maka pasal ini akan</a:t>
            </a:r>
            <a:r>
              <a:rPr lang="id-ID" sz="2200" b="1" dirty="0" smtClean="0"/>
              <a:t> “ditelan” </a:t>
            </a:r>
            <a:r>
              <a:rPr lang="id-ID" sz="2200" dirty="0" smtClean="0"/>
              <a:t>oleh</a:t>
            </a:r>
            <a:r>
              <a:rPr lang="id-ID" sz="2200" b="1" dirty="0" smtClean="0"/>
              <a:t> pasal 3 sampai 7.  </a:t>
            </a:r>
            <a:endParaRPr lang="id-ID" sz="2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228600" y="143066"/>
            <a:ext cx="11676888" cy="671493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922986"/>
          </a:xfrm>
          <a:solidFill>
            <a:schemeClr val="accent6">
              <a:lumMod val="40000"/>
              <a:lumOff val="60000"/>
            </a:schemeClr>
          </a:solidFill>
        </p:spPr>
        <p:txBody>
          <a:bodyPr/>
          <a:lstStyle/>
          <a:p>
            <a:pPr algn="ctr"/>
            <a:r>
              <a:rPr lang="id-ID" b="1" dirty="0" smtClean="0"/>
              <a:t>SIMPULAN RUU HIP</a:t>
            </a:r>
            <a:endParaRPr lang="id-ID" b="1" dirty="0"/>
          </a:p>
        </p:txBody>
      </p:sp>
      <p:sp>
        <p:nvSpPr>
          <p:cNvPr id="4" name="Content Placeholder 3"/>
          <p:cNvSpPr>
            <a:spLocks noGrp="1"/>
          </p:cNvSpPr>
          <p:nvPr>
            <p:ph sz="half" idx="2"/>
          </p:nvPr>
        </p:nvSpPr>
        <p:spPr>
          <a:xfrm>
            <a:off x="898497" y="1653871"/>
            <a:ext cx="5099078" cy="4778735"/>
          </a:xfrm>
        </p:spPr>
        <p:style>
          <a:lnRef idx="1">
            <a:schemeClr val="accent2"/>
          </a:lnRef>
          <a:fillRef idx="2">
            <a:schemeClr val="accent2"/>
          </a:fillRef>
          <a:effectRef idx="1">
            <a:schemeClr val="accent2"/>
          </a:effectRef>
          <a:fontRef idx="minor">
            <a:schemeClr val="dk1"/>
          </a:fontRef>
        </p:style>
        <p:txBody>
          <a:bodyPr>
            <a:noAutofit/>
          </a:bodyPr>
          <a:lstStyle/>
          <a:p>
            <a:pPr>
              <a:buFont typeface="Wingdings" panose="05000000000000000000" pitchFamily="2" charset="2"/>
              <a:buChar char="v"/>
            </a:pPr>
            <a:r>
              <a:rPr lang="id-ID" sz="3600" dirty="0" smtClean="0"/>
              <a:t>RUU HIP Bermaksud </a:t>
            </a:r>
            <a:r>
              <a:rPr lang="id-ID" sz="3600" b="1" dirty="0" smtClean="0"/>
              <a:t>menggeser “ Ketuhanan Yang Maha Esa” </a:t>
            </a:r>
            <a:r>
              <a:rPr lang="id-ID" sz="3600" dirty="0" smtClean="0"/>
              <a:t>dengan faham “ </a:t>
            </a:r>
            <a:r>
              <a:rPr lang="id-ID" sz="3600" b="1" dirty="0" smtClean="0"/>
              <a:t>Materialisme”. </a:t>
            </a:r>
            <a:endParaRPr lang="id-ID" sz="3600" b="1" dirty="0" smtClean="0"/>
          </a:p>
          <a:p>
            <a:pPr>
              <a:buFont typeface="Wingdings" panose="05000000000000000000" pitchFamily="2" charset="2"/>
              <a:buChar char="v"/>
            </a:pPr>
            <a:r>
              <a:rPr lang="id-ID" sz="3600" dirty="0" smtClean="0"/>
              <a:t>RUU HIP bermaksud untuk </a:t>
            </a:r>
            <a:r>
              <a:rPr lang="id-ID" sz="3600" b="1" dirty="0" smtClean="0"/>
              <a:t>mendudukan  Pancasila setara dengan Negara </a:t>
            </a:r>
            <a:endParaRPr lang="id-ID" sz="3600" b="1" dirty="0" smtClean="0"/>
          </a:p>
        </p:txBody>
      </p:sp>
      <p:sp>
        <p:nvSpPr>
          <p:cNvPr id="6" name="Content Placeholder 5"/>
          <p:cNvSpPr>
            <a:spLocks noGrp="1"/>
          </p:cNvSpPr>
          <p:nvPr>
            <p:ph sz="quarter" idx="4"/>
          </p:nvPr>
        </p:nvSpPr>
        <p:spPr>
          <a:xfrm>
            <a:off x="6172200" y="1653871"/>
            <a:ext cx="5183188" cy="4778733"/>
          </a:xfrm>
        </p:spPr>
        <p:style>
          <a:lnRef idx="1">
            <a:schemeClr val="accent6"/>
          </a:lnRef>
          <a:fillRef idx="2">
            <a:schemeClr val="accent6"/>
          </a:fillRef>
          <a:effectRef idx="1">
            <a:schemeClr val="accent6"/>
          </a:effectRef>
          <a:fontRef idx="minor">
            <a:schemeClr val="dk1"/>
          </a:fontRef>
        </p:style>
        <p:txBody>
          <a:bodyPr>
            <a:noAutofit/>
          </a:bodyPr>
          <a:lstStyle/>
          <a:p>
            <a:pPr>
              <a:buFont typeface="Wingdings" panose="05000000000000000000" pitchFamily="2" charset="2"/>
              <a:buChar char="v"/>
            </a:pPr>
            <a:r>
              <a:rPr lang="id-ID" sz="3600" dirty="0" smtClean="0"/>
              <a:t>RUU HIP akan menjadi </a:t>
            </a:r>
            <a:r>
              <a:rPr lang="id-ID" sz="3600" b="1" dirty="0" smtClean="0"/>
              <a:t>Sumber Konflik</a:t>
            </a:r>
            <a:r>
              <a:rPr lang="id-ID" sz="3600" dirty="0" smtClean="0"/>
              <a:t>, karena pasal-pasalnya </a:t>
            </a:r>
            <a:r>
              <a:rPr lang="id-ID" sz="3600" b="1" dirty="0" smtClean="0"/>
              <a:t>tidak koheren</a:t>
            </a:r>
            <a:r>
              <a:rPr lang="id-ID" sz="3600" dirty="0" smtClean="0"/>
              <a:t> dan memberi </a:t>
            </a:r>
            <a:r>
              <a:rPr lang="id-ID" sz="3600" b="1" dirty="0" smtClean="0"/>
              <a:t>peluang </a:t>
            </a:r>
            <a:r>
              <a:rPr lang="id-ID" sz="3600" dirty="0" smtClean="0"/>
              <a:t>terjadinya</a:t>
            </a:r>
            <a:r>
              <a:rPr lang="id-ID" sz="3600" b="1" dirty="0" smtClean="0"/>
              <a:t> intervensi kekuasaan </a:t>
            </a:r>
            <a:r>
              <a:rPr lang="id-ID" sz="3600" dirty="0" smtClean="0"/>
              <a:t>terhadap </a:t>
            </a:r>
            <a:r>
              <a:rPr lang="id-ID" sz="3600" b="1" dirty="0" smtClean="0"/>
              <a:t>Pancasila. </a:t>
            </a:r>
            <a:endParaRPr lang="id-ID" sz="36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756009"/>
          </a:xfrm>
          <a:solidFill>
            <a:schemeClr val="accent2">
              <a:lumMod val="60000"/>
              <a:lumOff val="40000"/>
            </a:schemeClr>
          </a:solidFill>
        </p:spPr>
        <p:txBody>
          <a:bodyPr/>
          <a:lstStyle/>
          <a:p>
            <a:pPr algn="ctr"/>
            <a:r>
              <a:rPr lang="id-ID" b="1" dirty="0" smtClean="0"/>
              <a:t>FUNGSI IDEOLOGI PANCASILA</a:t>
            </a:r>
            <a:endParaRPr lang="id-ID" b="1" dirty="0"/>
          </a:p>
        </p:txBody>
      </p:sp>
      <p:sp>
        <p:nvSpPr>
          <p:cNvPr id="4" name="Content Placeholder 3"/>
          <p:cNvSpPr>
            <a:spLocks noGrp="1"/>
          </p:cNvSpPr>
          <p:nvPr>
            <p:ph sz="half" idx="2"/>
          </p:nvPr>
        </p:nvSpPr>
        <p:spPr>
          <a:xfrm>
            <a:off x="839789" y="2505075"/>
            <a:ext cx="3660650" cy="3684588"/>
          </a:xfrm>
        </p:spPr>
        <p:txBody>
          <a:bodyPr/>
          <a:lstStyle/>
          <a:p>
            <a:endParaRPr lang="id-ID" dirty="0"/>
          </a:p>
        </p:txBody>
      </p:sp>
      <p:sp>
        <p:nvSpPr>
          <p:cNvPr id="5" name="Text Placeholder 4"/>
          <p:cNvSpPr>
            <a:spLocks noGrp="1"/>
          </p:cNvSpPr>
          <p:nvPr>
            <p:ph type="body" sz="quarter" idx="3"/>
          </p:nvPr>
        </p:nvSpPr>
        <p:spPr>
          <a:xfrm>
            <a:off x="839788" y="1121134"/>
            <a:ext cx="10459015" cy="1383941"/>
          </a:xfrm>
        </p:spPr>
        <p:txBody>
          <a:bodyPr>
            <a:noAutofit/>
          </a:bodyPr>
          <a:lstStyle/>
          <a:p>
            <a:pPr algn="just"/>
            <a:r>
              <a:rPr lang="id-ID" sz="1800" b="0" dirty="0"/>
              <a:t>Ideologi bermakna sebagai semua pandangan, nilai, cita-cita, dan keyakinan yang ingin diwujudkan dalam kehidupan </a:t>
            </a:r>
            <a:r>
              <a:rPr lang="id-ID" sz="1800" b="0" dirty="0" smtClean="0"/>
              <a:t>nyata. Ideologi pada konteks ini </a:t>
            </a:r>
            <a:r>
              <a:rPr lang="id-ID" sz="1800" b="0" dirty="0"/>
              <a:t>amat diperlukan, sebab dianggap bisa membangkitkan kesadaran terhadap kemerdekaan</a:t>
            </a:r>
            <a:r>
              <a:rPr lang="id-ID" sz="1800" b="0" dirty="0" smtClean="0"/>
              <a:t>. Fungsi ideologi sendiri yaitu membentuk identitas/ciri kelompok atau bangsa. Ideologi mempunyai kecenderungan untuk “memisahkan” kita dari mereka. Ideologi berfungsi mempersatukan “</a:t>
            </a:r>
            <a:r>
              <a:rPr lang="id-ID" sz="1800" b="0" dirty="0"/>
              <a:t>sesama” kita.</a:t>
            </a:r>
            <a:endParaRPr lang="id-ID" sz="1800" b="0" dirty="0"/>
          </a:p>
        </p:txBody>
      </p:sp>
      <p:sp>
        <p:nvSpPr>
          <p:cNvPr id="6" name="Content Placeholder 5"/>
          <p:cNvSpPr>
            <a:spLocks noGrp="1"/>
          </p:cNvSpPr>
          <p:nvPr>
            <p:ph sz="quarter" idx="4"/>
          </p:nvPr>
        </p:nvSpPr>
        <p:spPr>
          <a:xfrm>
            <a:off x="4715123" y="2505074"/>
            <a:ext cx="6893781" cy="4352925"/>
          </a:xfrm>
          <a:solidFill>
            <a:schemeClr val="accent5">
              <a:lumMod val="40000"/>
              <a:lumOff val="60000"/>
            </a:schemeClr>
          </a:solidFill>
        </p:spPr>
        <p:txBody>
          <a:bodyPr>
            <a:noAutofit/>
          </a:bodyPr>
          <a:lstStyle/>
          <a:p>
            <a:pPr algn="just"/>
            <a:r>
              <a:rPr lang="id-ID" sz="1800" dirty="0" smtClean="0">
                <a:latin typeface="Berlin Sans FB" panose="020E0602020502020306" pitchFamily="34" charset="0"/>
              </a:rPr>
              <a:t>Makna Ideologi Pancasila</a:t>
            </a:r>
            <a:endParaRPr lang="id-ID" sz="1800" dirty="0" smtClean="0">
              <a:latin typeface="Berlin Sans FB" panose="020E0602020502020306" pitchFamily="34" charset="0"/>
            </a:endParaRPr>
          </a:p>
          <a:p>
            <a:pPr marL="0" indent="0" algn="just">
              <a:buNone/>
            </a:pPr>
            <a:r>
              <a:rPr lang="id-ID" sz="1600" dirty="0" smtClean="0">
                <a:latin typeface="Berlin Sans FB" panose="020E0602020502020306" pitchFamily="34" charset="0"/>
              </a:rPr>
              <a:t>Ideologi </a:t>
            </a:r>
            <a:r>
              <a:rPr lang="id-ID" sz="1600" dirty="0">
                <a:latin typeface="Berlin Sans FB" panose="020E0602020502020306" pitchFamily="34" charset="0"/>
              </a:rPr>
              <a:t>Pancasila merupakan nilai-nilai luhur budaya dan religius bangsa Indonesia. Pancasila berkedudukan sebagai dasar negara dan ideologi negara.</a:t>
            </a:r>
            <a:r>
              <a:rPr lang="id-ID" sz="1600" dirty="0"/>
              <a:t> Jadi, Ideologi </a:t>
            </a:r>
            <a:r>
              <a:rPr lang="id-ID" sz="1600" dirty="0" smtClean="0"/>
              <a:t>Pancasila</a:t>
            </a:r>
            <a:r>
              <a:rPr lang="id-ID" sz="1600" dirty="0"/>
              <a:t> adalah kumpulan nilai-nilai atau norma yang berdasarkan sila-sila </a:t>
            </a:r>
            <a:r>
              <a:rPr lang="id-ID" sz="1600" dirty="0" smtClean="0"/>
              <a:t>Pancasila</a:t>
            </a:r>
            <a:r>
              <a:rPr lang="id-ID" sz="1800" dirty="0" smtClean="0"/>
              <a:t>.</a:t>
            </a:r>
            <a:endParaRPr lang="id-ID" sz="1800" dirty="0" smtClean="0"/>
          </a:p>
          <a:p>
            <a:pPr marL="0" indent="0">
              <a:buNone/>
            </a:pPr>
            <a:r>
              <a:rPr lang="id-ID" sz="1600" b="1" dirty="0" smtClean="0"/>
              <a:t>Fungsi </a:t>
            </a:r>
            <a:r>
              <a:rPr lang="id-ID" sz="1600" b="1" dirty="0"/>
              <a:t>Pancasila sebagai Ideologi Negara</a:t>
            </a:r>
            <a:endParaRPr lang="id-ID" sz="1600" b="1" dirty="0"/>
          </a:p>
          <a:p>
            <a:r>
              <a:rPr lang="id-ID" sz="1600" dirty="0"/>
              <a:t>Menyatukan bangsa Indonesia, memperkokoh dan memelihara kesatuan dan persatuan.</a:t>
            </a:r>
            <a:endParaRPr lang="id-ID" sz="1600" dirty="0"/>
          </a:p>
          <a:p>
            <a:r>
              <a:rPr lang="id-ID" sz="1600" dirty="0"/>
              <a:t>Membimbing dan mengarahkan bangsa Indonesia </a:t>
            </a:r>
            <a:r>
              <a:rPr lang="id-ID" sz="1600" dirty="0" smtClean="0"/>
              <a:t>untuk </a:t>
            </a:r>
            <a:r>
              <a:rPr lang="id-ID" sz="1600" dirty="0"/>
              <a:t>mencapai tujuannya.</a:t>
            </a:r>
            <a:endParaRPr lang="id-ID" sz="1600" dirty="0"/>
          </a:p>
          <a:p>
            <a:r>
              <a:rPr lang="id-ID" sz="1600" dirty="0"/>
              <a:t>Memberikan kemauan untuk memelihara dan mengembangkan identitas bangsa Indonesia</a:t>
            </a:r>
            <a:endParaRPr lang="id-ID" sz="1600" dirty="0"/>
          </a:p>
          <a:p>
            <a:r>
              <a:rPr lang="id-ID" sz="1600" dirty="0"/>
              <a:t>Menerangi dan mengawasi keadaan, serta kritis kepada adanya upaya untuk mewujudkan cita-cita yang terkandung di dalam </a:t>
            </a:r>
            <a:r>
              <a:rPr lang="id-ID" sz="1600" dirty="0" smtClean="0"/>
              <a:t>Pancasila</a:t>
            </a:r>
            <a:r>
              <a:rPr lang="id-ID" sz="1600" dirty="0"/>
              <a:t>.</a:t>
            </a:r>
            <a:endParaRPr lang="id-ID" sz="1600" dirty="0"/>
          </a:p>
          <a:p>
            <a:r>
              <a:rPr lang="id-ID" sz="1600" dirty="0"/>
              <a:t>Sebagai pedoman bagi kehidupan bangsa Indonesia dalam upaya menjaga keutuhan negara dan memperbaiki kehidupan dari bangsa Indonesia.</a:t>
            </a:r>
            <a:endParaRPr lang="id-ID" sz="1600" dirty="0"/>
          </a:p>
          <a:p>
            <a:pPr algn="just"/>
            <a:endParaRPr lang="id-ID" sz="1600" dirty="0"/>
          </a:p>
        </p:txBody>
      </p:sp>
      <p:pic>
        <p:nvPicPr>
          <p:cNvPr id="7" name="Picture 6"/>
          <p:cNvPicPr>
            <a:picLocks noChangeAspect="1"/>
          </p:cNvPicPr>
          <p:nvPr/>
        </p:nvPicPr>
        <p:blipFill>
          <a:blip r:embed="rId1"/>
          <a:stretch>
            <a:fillRect/>
          </a:stretch>
        </p:blipFill>
        <p:spPr>
          <a:xfrm>
            <a:off x="839788" y="2505075"/>
            <a:ext cx="3660651" cy="423763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lstStyle/>
          <a:p>
            <a:pPr algn="ctr"/>
            <a:r>
              <a:rPr lang="id-ID" b="1" dirty="0" smtClean="0"/>
              <a:t>TIGA DIMENSI IDEOLOGI PANCASILA</a:t>
            </a:r>
            <a:endParaRPr lang="id-ID" b="1" dirty="0"/>
          </a:p>
        </p:txBody>
      </p:sp>
      <p:sp>
        <p:nvSpPr>
          <p:cNvPr id="4" name="Content Placeholder 3"/>
          <p:cNvSpPr>
            <a:spLocks noGrp="1"/>
          </p:cNvSpPr>
          <p:nvPr>
            <p:ph sz="half" idx="2"/>
          </p:nvPr>
        </p:nvSpPr>
        <p:spPr>
          <a:xfrm>
            <a:off x="365760" y="2505075"/>
            <a:ext cx="3824577" cy="3684588"/>
          </a:xfrm>
          <a:solidFill>
            <a:schemeClr val="accent6">
              <a:lumMod val="20000"/>
              <a:lumOff val="80000"/>
            </a:schemeClr>
          </a:solidFill>
        </p:spPr>
        <p:txBody>
          <a:bodyPr>
            <a:normAutofit lnSpcReduction="10000"/>
          </a:bodyPr>
          <a:lstStyle/>
          <a:p>
            <a:r>
              <a:rPr lang="id-ID" b="1" dirty="0"/>
              <a:t>Dimensi Realita</a:t>
            </a:r>
            <a:r>
              <a:rPr lang="id-ID" dirty="0"/>
              <a:t>, artinya nilai-nilai dasar yang </a:t>
            </a:r>
            <a:r>
              <a:rPr lang="id-ID" dirty="0" smtClean="0"/>
              <a:t>tercantum </a:t>
            </a:r>
            <a:r>
              <a:rPr lang="id-ID" dirty="0"/>
              <a:t>di ideologi tersebut mencerminkan kenyataan hidup yang ada di dalam masyarakat dimana ideologi itu ada untuk pertama kalinya.</a:t>
            </a:r>
            <a:endParaRPr lang="id-ID" dirty="0"/>
          </a:p>
        </p:txBody>
      </p:sp>
      <p:sp>
        <p:nvSpPr>
          <p:cNvPr id="6" name="Content Placeholder 5"/>
          <p:cNvSpPr>
            <a:spLocks noGrp="1"/>
          </p:cNvSpPr>
          <p:nvPr>
            <p:ph sz="quarter" idx="4"/>
          </p:nvPr>
        </p:nvSpPr>
        <p:spPr>
          <a:xfrm>
            <a:off x="4317559" y="2505075"/>
            <a:ext cx="3935896" cy="3684588"/>
          </a:xfrm>
          <a:solidFill>
            <a:schemeClr val="accent5">
              <a:lumMod val="20000"/>
              <a:lumOff val="80000"/>
            </a:schemeClr>
          </a:solidFill>
        </p:spPr>
        <p:txBody>
          <a:bodyPr>
            <a:normAutofit lnSpcReduction="10000"/>
          </a:bodyPr>
          <a:lstStyle/>
          <a:p>
            <a:r>
              <a:rPr lang="id-ID" b="1" dirty="0"/>
              <a:t>Dimensi Idealisme</a:t>
            </a:r>
            <a:r>
              <a:rPr lang="id-ID" dirty="0"/>
              <a:t>, artinya kualitas ideologi yang tercamtum dalam nilai dasar tersebut bisa memberikan harapan kepada berbagai kelompok dan masyarakat mengenai masa depan yang lebih baik.</a:t>
            </a:r>
            <a:endParaRPr lang="id-ID" dirty="0"/>
          </a:p>
        </p:txBody>
      </p:sp>
      <p:sp>
        <p:nvSpPr>
          <p:cNvPr id="7" name="Content Placeholder 5"/>
          <p:cNvSpPr txBox="1"/>
          <p:nvPr/>
        </p:nvSpPr>
        <p:spPr>
          <a:xfrm>
            <a:off x="8364772" y="2505075"/>
            <a:ext cx="3522428" cy="3677051"/>
          </a:xfrm>
          <a:prstGeom prst="rect">
            <a:avLst/>
          </a:prstGeom>
          <a:solidFill>
            <a:schemeClr val="accent2">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b="1" dirty="0" smtClean="0"/>
              <a:t>Dimensi Fleksibilitas</a:t>
            </a:r>
            <a:r>
              <a:rPr lang="id-ID" dirty="0" smtClean="0"/>
              <a:t>, artinya kemampuan ideologi dalam mempengaruhi dan menyesuaikan diri dengan perkembangan masyarakatnya.</a:t>
            </a:r>
            <a:endParaRPr lang="id-ID"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txBody>
          <a:bodyPr/>
          <a:lstStyle/>
          <a:p>
            <a:pPr algn="ctr"/>
            <a:r>
              <a:rPr lang="id-ID" b="1" dirty="0" smtClean="0"/>
              <a:t>BAGAIMANA SIKAP KITA SEBAGAI WNI yang </a:t>
            </a:r>
            <a:r>
              <a:rPr lang="id-ID" b="1" i="1" dirty="0" smtClean="0"/>
              <a:t>Smart and Good Citizen?</a:t>
            </a:r>
            <a:endParaRPr lang="id-ID" b="1" i="1" dirty="0"/>
          </a:p>
        </p:txBody>
      </p:sp>
      <p:sp>
        <p:nvSpPr>
          <p:cNvPr id="4" name="Content Placeholder 3"/>
          <p:cNvSpPr>
            <a:spLocks noGrp="1"/>
          </p:cNvSpPr>
          <p:nvPr>
            <p:ph sz="half" idx="2"/>
          </p:nvPr>
        </p:nvSpPr>
        <p:spPr>
          <a:xfrm>
            <a:off x="839788" y="1916264"/>
            <a:ext cx="5157787" cy="4273399"/>
          </a:xfrm>
          <a:solidFill>
            <a:schemeClr val="accent4">
              <a:lumMod val="40000"/>
              <a:lumOff val="60000"/>
            </a:schemeClr>
          </a:solidFill>
        </p:spPr>
        <p:txBody>
          <a:bodyPr/>
          <a:lstStyle/>
          <a:p>
            <a:r>
              <a:rPr lang="id-ID" dirty="0" smtClean="0"/>
              <a:t>Dengan fenomena dan kasus RUU HIP ini, kita sebagai bagian komunitas warga negara yang </a:t>
            </a:r>
            <a:r>
              <a:rPr lang="id-ID" i="1" dirty="0" smtClean="0"/>
              <a:t>smart and good citizen </a:t>
            </a:r>
            <a:r>
              <a:rPr lang="id-ID" dirty="0" smtClean="0"/>
              <a:t>adalah harus bersikap “WISE – ARIF – BIJAK” berpikir untuk kemaslahatan bangsa dan negara.  </a:t>
            </a:r>
            <a:endParaRPr lang="id-ID" dirty="0" smtClean="0"/>
          </a:p>
          <a:p>
            <a:r>
              <a:rPr lang="id-ID" dirty="0" smtClean="0"/>
              <a:t>Regulasi yang seperti apa yang bisa mencerminkan itu semua?</a:t>
            </a:r>
            <a:endParaRPr lang="id-ID" dirty="0"/>
          </a:p>
        </p:txBody>
      </p:sp>
      <p:sp>
        <p:nvSpPr>
          <p:cNvPr id="6" name="Content Placeholder 5"/>
          <p:cNvSpPr>
            <a:spLocks noGrp="1"/>
          </p:cNvSpPr>
          <p:nvPr>
            <p:ph sz="quarter" idx="4"/>
          </p:nvPr>
        </p:nvSpPr>
        <p:spPr>
          <a:xfrm>
            <a:off x="6172200" y="1916264"/>
            <a:ext cx="5183188" cy="4273399"/>
          </a:xfrm>
          <a:solidFill>
            <a:schemeClr val="accent1">
              <a:lumMod val="40000"/>
              <a:lumOff val="60000"/>
            </a:schemeClr>
          </a:solidFill>
        </p:spPr>
        <p:txBody>
          <a:bodyPr>
            <a:normAutofit lnSpcReduction="10000"/>
          </a:bodyPr>
          <a:lstStyle/>
          <a:p>
            <a:r>
              <a:rPr lang="id-ID" dirty="0" smtClean="0"/>
              <a:t>Sebagai WN kita perlu mengasah CK (civic knowledge) CD (civic Disposition) dan CS (civic Skill) kita. Kepekaan dan kepedulian sebagai WN perlu kita masyarakatkan dan junjung tinggi. Jadilah diri kita sebagai seorang warga negara dan negarawan sejati. </a:t>
            </a:r>
            <a:endParaRPr lang="id-ID" dirty="0" smtClean="0"/>
          </a:p>
          <a:p>
            <a:r>
              <a:rPr lang="id-ID" dirty="0" smtClean="0"/>
              <a:t>LEGOWO KANGGE NEGORO BONGSO Indonesia</a:t>
            </a:r>
            <a:endParaRPr lang="id-ID"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ounded Rectangle 6"/>
          <p:cNvSpPr>
            <a:spLocks noChangeArrowheads="1"/>
          </p:cNvSpPr>
          <p:nvPr/>
        </p:nvSpPr>
        <p:spPr bwMode="auto">
          <a:xfrm>
            <a:off x="3548064" y="3713260"/>
            <a:ext cx="4948237" cy="973042"/>
          </a:xfrm>
          <a:custGeom>
            <a:avLst/>
            <a:gdLst>
              <a:gd name="T0" fmla="*/ 2206 w 8075615"/>
              <a:gd name="T1" fmla="*/ 0 h 411480"/>
              <a:gd name="T2" fmla="*/ 4412 w 8075615"/>
              <a:gd name="T3" fmla="*/ 2147483646 h 411480"/>
              <a:gd name="T4" fmla="*/ 2206 w 8075615"/>
              <a:gd name="T5" fmla="*/ 2147483646 h 411480"/>
              <a:gd name="T6" fmla="*/ 0 w 8075615"/>
              <a:gd name="T7" fmla="*/ 2147483646 h 411480"/>
              <a:gd name="T8" fmla="*/ 17694720 60000 65536"/>
              <a:gd name="T9" fmla="*/ 0 60000 65536"/>
              <a:gd name="T10" fmla="*/ 5898240 60000 65536"/>
              <a:gd name="T11" fmla="*/ 11796480 60000 65536"/>
              <a:gd name="T12" fmla="*/ 0 w 8075615"/>
              <a:gd name="T13" fmla="*/ 0 h 411480"/>
              <a:gd name="T14" fmla="*/ 8075615 w 8075615"/>
              <a:gd name="T15" fmla="*/ 411480 h 411480"/>
            </a:gdLst>
            <a:ahLst/>
            <a:cxnLst>
              <a:cxn ang="T8">
                <a:pos x="T0" y="T1"/>
              </a:cxn>
              <a:cxn ang="T9">
                <a:pos x="T2" y="T3"/>
              </a:cxn>
              <a:cxn ang="T10">
                <a:pos x="T4" y="T5"/>
              </a:cxn>
              <a:cxn ang="T11">
                <a:pos x="T6" y="T7"/>
              </a:cxn>
            </a:cxnLst>
            <a:rect l="T12" t="T13" r="T14" b="T15"/>
            <a:pathLst>
              <a:path w="8075615" h="411480">
                <a:moveTo>
                  <a:pt x="68580" y="0"/>
                </a:moveTo>
                <a:lnTo>
                  <a:pt x="68579" y="0"/>
                </a:lnTo>
                <a:cubicBezTo>
                  <a:pt x="30704" y="0"/>
                  <a:pt x="0" y="30704"/>
                  <a:pt x="0" y="68579"/>
                </a:cubicBezTo>
                <a:lnTo>
                  <a:pt x="0" y="342900"/>
                </a:lnTo>
                <a:cubicBezTo>
                  <a:pt x="0" y="380775"/>
                  <a:pt x="30704" y="411479"/>
                  <a:pt x="68579" y="411480"/>
                </a:cubicBezTo>
                <a:lnTo>
                  <a:pt x="8007035" y="411480"/>
                </a:lnTo>
                <a:cubicBezTo>
                  <a:pt x="8044910" y="411479"/>
                  <a:pt x="8075615" y="380775"/>
                  <a:pt x="8075615" y="342900"/>
                </a:cubicBezTo>
                <a:lnTo>
                  <a:pt x="8075615" y="68580"/>
                </a:lnTo>
                <a:cubicBezTo>
                  <a:pt x="8075615" y="30704"/>
                  <a:pt x="8044910" y="0"/>
                  <a:pt x="8007035" y="0"/>
                </a:cubicBezTo>
                <a:lnTo>
                  <a:pt x="68580" y="0"/>
                </a:lnTo>
                <a:close/>
              </a:path>
            </a:pathLst>
          </a:cu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id-ID" altLang="id-ID" sz="3600" b="1" dirty="0">
                <a:solidFill>
                  <a:schemeClr val="bg1"/>
                </a:solidFill>
                <a:latin typeface="Calibri" panose="020F0502020204030204" pitchFamily="34" charset="0"/>
                <a:ea typeface="MS PGothic" panose="020B0600070205080204" pitchFamily="34" charset="-128"/>
              </a:rPr>
              <a:t>TERIMA KASIH</a:t>
            </a:r>
            <a:endParaRPr lang="id-ID" altLang="id-ID" sz="3600" b="1" dirty="0">
              <a:solidFill>
                <a:schemeClr val="bg1"/>
              </a:solidFill>
              <a:latin typeface="Calibri" panose="020F0502020204030204" pitchFamily="34" charset="0"/>
              <a:ea typeface="MS PGothic" panose="020B0600070205080204" pitchFamily="34" charset="-128"/>
            </a:endParaRPr>
          </a:p>
        </p:txBody>
      </p:sp>
      <p:sp>
        <p:nvSpPr>
          <p:cNvPr id="13" name="Slide Number Placeholder 2"/>
          <p:cNvSpPr txBox="1"/>
          <p:nvPr/>
        </p:nvSpPr>
        <p:spPr>
          <a:xfrm>
            <a:off x="10175876" y="6492876"/>
            <a:ext cx="492125" cy="365125"/>
          </a:xfrm>
          <a:prstGeom prst="rect">
            <a:avLst/>
          </a:prstGeom>
          <a:solidFill>
            <a:srgbClr val="800000"/>
          </a:solidFill>
          <a:ln>
            <a:noFill/>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fld id="{A5E9AAD8-AD64-4581-8032-CB3C42E16469}" type="slidenum">
              <a:rPr lang="en-US" altLang="id-ID" sz="1600" b="1">
                <a:solidFill>
                  <a:schemeClr val="bg1"/>
                </a:solidFill>
                <a:effectLst>
                  <a:outerShdw blurRad="38100" dist="38100" dir="2700000" algn="tl">
                    <a:srgbClr val="000000"/>
                  </a:outerShdw>
                </a:effectLst>
                <a:latin typeface="Calibri" panose="020F0502020204030204" pitchFamily="34" charset="0"/>
                <a:ea typeface="MS PGothic" panose="020B0600070205080204" pitchFamily="34" charset="-128"/>
              </a:rPr>
            </a:fld>
            <a:endParaRPr lang="id-ID" altLang="id-ID" sz="1100" b="1" dirty="0">
              <a:solidFill>
                <a:schemeClr val="bg1"/>
              </a:solidFill>
              <a:effectLst>
                <a:outerShdw blurRad="38100" dist="38100" dir="2700000" algn="tl">
                  <a:srgbClr val="000000"/>
                </a:outerShdw>
              </a:effectLst>
              <a:latin typeface="Calibri" panose="020F0502020204030204" pitchFamily="34" charset="0"/>
              <a:ea typeface="MS PGothic" panose="020B0600070205080204" pitchFamily="34" charset="-128"/>
            </a:endParaRPr>
          </a:p>
        </p:txBody>
      </p:sp>
      <p:pic>
        <p:nvPicPr>
          <p:cNvPr id="9" name="Picture 2" descr="gambar_berita_1172"/>
          <p:cNvPicPr>
            <a:picLocks noChangeAspect="1" noChangeArrowheads="1"/>
          </p:cNvPicPr>
          <p:nvPr/>
        </p:nvPicPr>
        <p:blipFill>
          <a:blip r:embed="rId1"/>
          <a:srcRect/>
          <a:stretch>
            <a:fillRect/>
          </a:stretch>
        </p:blipFill>
        <p:spPr bwMode="auto">
          <a:xfrm>
            <a:off x="2262189" y="3713260"/>
            <a:ext cx="1285875" cy="928687"/>
          </a:xfrm>
          <a:prstGeom prst="rect">
            <a:avLst/>
          </a:prstGeom>
          <a:ln>
            <a:noFill/>
          </a:ln>
          <a:effectLst>
            <a:outerShdw blurRad="292100" dist="139700" dir="2700000" algn="tl" rotWithShape="0">
              <a:srgbClr val="333333">
                <a:alpha val="65000"/>
              </a:srgbClr>
            </a:outerShdw>
          </a:effectLst>
        </p:spPr>
      </p:pic>
      <p:pic>
        <p:nvPicPr>
          <p:cNvPr id="7" name="Content Placeholder 5"/>
          <p:cNvPicPr>
            <a:picLocks noChangeAspect="1"/>
          </p:cNvPicPr>
          <p:nvPr/>
        </p:nvPicPr>
        <p:blipFill>
          <a:blip r:embed="rId2"/>
          <a:stretch>
            <a:fillRect/>
          </a:stretch>
        </p:blipFill>
        <p:spPr>
          <a:xfrm>
            <a:off x="4549264" y="1315266"/>
            <a:ext cx="2945836" cy="2397994"/>
          </a:xfrm>
          <a:prstGeom prst="rect">
            <a:avLst/>
          </a:prstGeom>
        </p:spPr>
      </p:pic>
      <p:pic>
        <p:nvPicPr>
          <p:cNvPr id="8" name="Picture 2" descr="gambar_berita_1172"/>
          <p:cNvPicPr>
            <a:picLocks noChangeAspect="1" noChangeArrowheads="1"/>
          </p:cNvPicPr>
          <p:nvPr/>
        </p:nvPicPr>
        <p:blipFill>
          <a:blip r:embed="rId1"/>
          <a:srcRect/>
          <a:stretch>
            <a:fillRect/>
          </a:stretch>
        </p:blipFill>
        <p:spPr bwMode="auto">
          <a:xfrm>
            <a:off x="8496301" y="3713260"/>
            <a:ext cx="1285875" cy="928687"/>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846391" y="923925"/>
            <a:ext cx="2235137" cy="3446907"/>
          </a:xfrm>
          <a:prstGeom prst="rect">
            <a:avLst/>
          </a:prstGeom>
        </p:spPr>
      </p:pic>
      <p:pic>
        <p:nvPicPr>
          <p:cNvPr id="4" name="Picture 3"/>
          <p:cNvPicPr>
            <a:picLocks noChangeAspect="1"/>
          </p:cNvPicPr>
          <p:nvPr/>
        </p:nvPicPr>
        <p:blipFill>
          <a:blip r:embed="rId2"/>
          <a:stretch>
            <a:fillRect/>
          </a:stretch>
        </p:blipFill>
        <p:spPr>
          <a:xfrm>
            <a:off x="3346132" y="1792605"/>
            <a:ext cx="2532888" cy="3446907"/>
          </a:xfrm>
          <a:prstGeom prst="rect">
            <a:avLst/>
          </a:prstGeom>
        </p:spPr>
      </p:pic>
      <p:pic>
        <p:nvPicPr>
          <p:cNvPr id="5" name="Picture 4"/>
          <p:cNvPicPr>
            <a:picLocks noChangeAspect="1"/>
          </p:cNvPicPr>
          <p:nvPr/>
        </p:nvPicPr>
        <p:blipFill>
          <a:blip r:embed="rId3"/>
          <a:stretch>
            <a:fillRect/>
          </a:stretch>
        </p:blipFill>
        <p:spPr>
          <a:xfrm>
            <a:off x="9316591" y="2981325"/>
            <a:ext cx="2534031" cy="3556635"/>
          </a:xfrm>
          <a:prstGeom prst="rect">
            <a:avLst/>
          </a:prstGeom>
        </p:spPr>
      </p:pic>
      <p:pic>
        <p:nvPicPr>
          <p:cNvPr id="6" name="Picture 5"/>
          <p:cNvPicPr>
            <a:picLocks noChangeAspect="1"/>
          </p:cNvPicPr>
          <p:nvPr/>
        </p:nvPicPr>
        <p:blipFill>
          <a:blip r:embed="rId4"/>
          <a:stretch>
            <a:fillRect/>
          </a:stretch>
        </p:blipFill>
        <p:spPr>
          <a:xfrm>
            <a:off x="6333076" y="2468881"/>
            <a:ext cx="2529459" cy="3456432"/>
          </a:xfrm>
          <a:prstGeom prst="rect">
            <a:avLst/>
          </a:prstGeom>
        </p:spPr>
      </p:pic>
      <p:sp>
        <p:nvSpPr>
          <p:cNvPr id="9" name="Rounded Rectangle 6"/>
          <p:cNvSpPr>
            <a:spLocks noChangeArrowheads="1"/>
          </p:cNvSpPr>
          <p:nvPr/>
        </p:nvSpPr>
        <p:spPr bwMode="auto">
          <a:xfrm>
            <a:off x="6388416" y="611760"/>
            <a:ext cx="4948237" cy="974725"/>
          </a:xfrm>
          <a:custGeom>
            <a:avLst/>
            <a:gdLst>
              <a:gd name="T0" fmla="*/ 2206 w 8075615"/>
              <a:gd name="T1" fmla="*/ 0 h 411480"/>
              <a:gd name="T2" fmla="*/ 4412 w 8075615"/>
              <a:gd name="T3" fmla="*/ 2147483646 h 411480"/>
              <a:gd name="T4" fmla="*/ 2206 w 8075615"/>
              <a:gd name="T5" fmla="*/ 2147483646 h 411480"/>
              <a:gd name="T6" fmla="*/ 0 w 8075615"/>
              <a:gd name="T7" fmla="*/ 2147483646 h 411480"/>
              <a:gd name="T8" fmla="*/ 17694720 60000 65536"/>
              <a:gd name="T9" fmla="*/ 0 60000 65536"/>
              <a:gd name="T10" fmla="*/ 5898240 60000 65536"/>
              <a:gd name="T11" fmla="*/ 11796480 60000 65536"/>
              <a:gd name="T12" fmla="*/ 0 w 8075615"/>
              <a:gd name="T13" fmla="*/ 0 h 411480"/>
              <a:gd name="T14" fmla="*/ 8075615 w 8075615"/>
              <a:gd name="T15" fmla="*/ 411480 h 411480"/>
            </a:gdLst>
            <a:ahLst/>
            <a:cxnLst>
              <a:cxn ang="T8">
                <a:pos x="T0" y="T1"/>
              </a:cxn>
              <a:cxn ang="T9">
                <a:pos x="T2" y="T3"/>
              </a:cxn>
              <a:cxn ang="T10">
                <a:pos x="T4" y="T5"/>
              </a:cxn>
              <a:cxn ang="T11">
                <a:pos x="T6" y="T7"/>
              </a:cxn>
            </a:cxnLst>
            <a:rect l="T12" t="T13" r="T14" b="T15"/>
            <a:pathLst>
              <a:path w="8075615" h="411480">
                <a:moveTo>
                  <a:pt x="68580" y="0"/>
                </a:moveTo>
                <a:lnTo>
                  <a:pt x="68579" y="0"/>
                </a:lnTo>
                <a:cubicBezTo>
                  <a:pt x="30704" y="0"/>
                  <a:pt x="0" y="30704"/>
                  <a:pt x="0" y="68579"/>
                </a:cubicBezTo>
                <a:lnTo>
                  <a:pt x="0" y="342900"/>
                </a:lnTo>
                <a:cubicBezTo>
                  <a:pt x="0" y="380775"/>
                  <a:pt x="30704" y="411479"/>
                  <a:pt x="68579" y="411480"/>
                </a:cubicBezTo>
                <a:lnTo>
                  <a:pt x="8007035" y="411480"/>
                </a:lnTo>
                <a:cubicBezTo>
                  <a:pt x="8044910" y="411479"/>
                  <a:pt x="8075615" y="380775"/>
                  <a:pt x="8075615" y="342900"/>
                </a:cubicBezTo>
                <a:lnTo>
                  <a:pt x="8075615" y="68580"/>
                </a:lnTo>
                <a:cubicBezTo>
                  <a:pt x="8075615" y="30704"/>
                  <a:pt x="8044910" y="0"/>
                  <a:pt x="8007035" y="0"/>
                </a:cubicBezTo>
                <a:lnTo>
                  <a:pt x="68580" y="0"/>
                </a:lnTo>
                <a:close/>
              </a:path>
            </a:pathLst>
          </a:cu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id-ID" altLang="id-ID" sz="2400" b="1" dirty="0" smtClean="0">
                <a:solidFill>
                  <a:schemeClr val="bg1"/>
                </a:solidFill>
                <a:latin typeface="Calibri" panose="020F0502020204030204" pitchFamily="34" charset="0"/>
                <a:ea typeface="MS PGothic" panose="020B0600070205080204" pitchFamily="34" charset="-128"/>
              </a:rPr>
              <a:t>GAMBAR YANG LAGI VIRAL DI CNN</a:t>
            </a:r>
            <a:endParaRPr lang="id-ID" altLang="id-ID" sz="2400" b="1" dirty="0">
              <a:solidFill>
                <a:schemeClr val="bg1"/>
              </a:solidFill>
              <a:latin typeface="Calibri" panose="020F0502020204030204" pitchFamily="34" charset="0"/>
              <a:ea typeface="MS PGothic" panose="020B0600070205080204" pitchFamily="34" charset="-128"/>
            </a:endParaRPr>
          </a:p>
        </p:txBody>
      </p:sp>
      <p:pic>
        <p:nvPicPr>
          <p:cNvPr id="10" name="Picture 9"/>
          <p:cNvPicPr>
            <a:picLocks noChangeAspect="1"/>
          </p:cNvPicPr>
          <p:nvPr/>
        </p:nvPicPr>
        <p:blipFill>
          <a:blip r:embed="rId5"/>
          <a:stretch>
            <a:fillRect/>
          </a:stretch>
        </p:blipFill>
        <p:spPr>
          <a:xfrm>
            <a:off x="1005625" y="5635707"/>
            <a:ext cx="4950381" cy="103641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algn="ctr"/>
            <a:r>
              <a:rPr lang="id-ID" sz="2800" b="1" dirty="0" smtClean="0">
                <a:latin typeface="Berlin Sans FB" panose="020E0602020502020306" pitchFamily="34" charset="0"/>
              </a:rPr>
              <a:t>PERNYATAAN SIKAP BEBERAPA KOMUNITAS TERHADAP RUU HIP </a:t>
            </a:r>
            <a:endParaRPr lang="id-ID" sz="2800" b="1" dirty="0">
              <a:latin typeface="Berlin Sans FB" panose="020E0602020502020306" pitchFamily="34" charset="0"/>
            </a:endParaRPr>
          </a:p>
        </p:txBody>
      </p:sp>
      <p:pic>
        <p:nvPicPr>
          <p:cNvPr id="5" name="Picture 4"/>
          <p:cNvPicPr>
            <a:picLocks noChangeAspect="1"/>
          </p:cNvPicPr>
          <p:nvPr/>
        </p:nvPicPr>
        <p:blipFill>
          <a:blip r:embed="rId1"/>
          <a:stretch>
            <a:fillRect/>
          </a:stretch>
        </p:blipFill>
        <p:spPr>
          <a:xfrm>
            <a:off x="6342683" y="1348511"/>
            <a:ext cx="5011117" cy="4846740"/>
          </a:xfrm>
          <a:prstGeom prst="rect">
            <a:avLst/>
          </a:prstGeom>
        </p:spPr>
      </p:pic>
      <p:pic>
        <p:nvPicPr>
          <p:cNvPr id="10" name="Picture 9"/>
          <p:cNvPicPr>
            <a:picLocks noChangeAspect="1"/>
          </p:cNvPicPr>
          <p:nvPr/>
        </p:nvPicPr>
        <p:blipFill>
          <a:blip r:embed="rId1"/>
          <a:stretch>
            <a:fillRect/>
          </a:stretch>
        </p:blipFill>
        <p:spPr>
          <a:xfrm>
            <a:off x="6495083" y="1500911"/>
            <a:ext cx="5011117" cy="4846740"/>
          </a:xfrm>
          <a:prstGeom prst="rect">
            <a:avLst/>
          </a:prstGeom>
        </p:spPr>
      </p:pic>
      <p:graphicFrame>
        <p:nvGraphicFramePr>
          <p:cNvPr id="13" name="Content Placeholder 12"/>
          <p:cNvGraphicFramePr>
            <a:graphicFrameLocks noGrp="1"/>
          </p:cNvGraphicFramePr>
          <p:nvPr>
            <p:ph idx="1"/>
          </p:nvPr>
        </p:nvGraphicFramePr>
        <p:xfrm>
          <a:off x="838200" y="1243584"/>
          <a:ext cx="10515600" cy="5358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algn="ctr"/>
            <a:r>
              <a:rPr lang="id-ID" sz="2800" b="1" dirty="0" smtClean="0">
                <a:latin typeface="Berlin Sans FB" panose="020E0602020502020306" pitchFamily="34" charset="0"/>
              </a:rPr>
              <a:t>PERNYATAAN SIKAP BEBERAPA KOMUNITAS TERHADAP RUU HIP </a:t>
            </a:r>
            <a:endParaRPr lang="id-ID" sz="2800" b="1" dirty="0">
              <a:latin typeface="Berlin Sans FB" panose="020E0602020502020306" pitchFamily="34" charset="0"/>
            </a:endParaRPr>
          </a:p>
        </p:txBody>
      </p:sp>
      <p:pic>
        <p:nvPicPr>
          <p:cNvPr id="5" name="Picture 4"/>
          <p:cNvPicPr>
            <a:picLocks noChangeAspect="1"/>
          </p:cNvPicPr>
          <p:nvPr/>
        </p:nvPicPr>
        <p:blipFill>
          <a:blip r:embed="rId1"/>
          <a:stretch>
            <a:fillRect/>
          </a:stretch>
        </p:blipFill>
        <p:spPr>
          <a:xfrm>
            <a:off x="6342683" y="1348511"/>
            <a:ext cx="5011117" cy="4846740"/>
          </a:xfrm>
          <a:prstGeom prst="rect">
            <a:avLst/>
          </a:prstGeom>
        </p:spPr>
      </p:pic>
      <p:pic>
        <p:nvPicPr>
          <p:cNvPr id="10" name="Picture 9"/>
          <p:cNvPicPr>
            <a:picLocks noChangeAspect="1"/>
          </p:cNvPicPr>
          <p:nvPr/>
        </p:nvPicPr>
        <p:blipFill>
          <a:blip r:embed="rId1"/>
          <a:stretch>
            <a:fillRect/>
          </a:stretch>
        </p:blipFill>
        <p:spPr>
          <a:xfrm>
            <a:off x="6495083" y="1500911"/>
            <a:ext cx="5011117" cy="4846740"/>
          </a:xfrm>
          <a:prstGeom prst="rect">
            <a:avLst/>
          </a:prstGeom>
        </p:spPr>
      </p:pic>
      <p:graphicFrame>
        <p:nvGraphicFramePr>
          <p:cNvPr id="13" name="Content Placeholder 12"/>
          <p:cNvGraphicFramePr>
            <a:graphicFrameLocks noGrp="1"/>
          </p:cNvGraphicFramePr>
          <p:nvPr>
            <p:ph idx="1"/>
          </p:nvPr>
        </p:nvGraphicFramePr>
        <p:xfrm>
          <a:off x="838200" y="1322832"/>
          <a:ext cx="10515600" cy="5288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365125"/>
            <a:ext cx="10805160" cy="756009"/>
          </a:xfrm>
          <a:solidFill>
            <a:schemeClr val="accent6"/>
          </a:solidFill>
        </p:spPr>
        <p:txBody>
          <a:bodyPr>
            <a:normAutofit fontScale="90000"/>
          </a:bodyPr>
          <a:lstStyle/>
          <a:p>
            <a:pPr algn="ctr"/>
            <a:r>
              <a:rPr lang="id-ID" b="1" dirty="0" smtClean="0">
                <a:latin typeface="Berlin Sans FB" panose="020E0602020502020306" pitchFamily="34" charset="0"/>
              </a:rPr>
              <a:t>1. API – ASOSIASI PROFESOR INDONESIA</a:t>
            </a:r>
            <a:endParaRPr lang="id-ID" b="1" dirty="0">
              <a:latin typeface="Berlin Sans FB" panose="020E0602020502020306" pitchFamily="34" charset="0"/>
            </a:endParaRPr>
          </a:p>
        </p:txBody>
      </p:sp>
      <p:sp>
        <p:nvSpPr>
          <p:cNvPr id="4" name="Rectangle 3"/>
          <p:cNvSpPr/>
          <p:nvPr/>
        </p:nvSpPr>
        <p:spPr>
          <a:xfrm>
            <a:off x="439978" y="1216551"/>
            <a:ext cx="11240487" cy="5632311"/>
          </a:xfrm>
          <a:prstGeom prst="rect">
            <a:avLst/>
          </a:prstGeom>
          <a:solidFill>
            <a:schemeClr val="accent2">
              <a:lumMod val="20000"/>
              <a:lumOff val="80000"/>
            </a:schemeClr>
          </a:solidFill>
        </p:spPr>
        <p:txBody>
          <a:bodyPr wrap="square">
            <a:spAutoFit/>
          </a:bodyPr>
          <a:lstStyle/>
          <a:p>
            <a:pPr marL="285750" lvl="0" indent="-285750">
              <a:buFont typeface="Wingdings" panose="05000000000000000000" pitchFamily="2" charset="2"/>
              <a:buChar char="v"/>
            </a:pPr>
            <a:r>
              <a:rPr lang="id-ID" sz="1500" b="1" dirty="0" smtClean="0"/>
              <a:t>RUU HIP telah  membawa kemunduran bangsa Indonesia 75 tahun yang lalu tentang perdebatan ideologi dan dasar negara.</a:t>
            </a:r>
            <a:endParaRPr lang="id-ID" sz="1500" b="1" dirty="0" smtClean="0"/>
          </a:p>
          <a:p>
            <a:pPr marL="285750" lvl="0" indent="-285750">
              <a:buFont typeface="Wingdings" panose="05000000000000000000" pitchFamily="2" charset="2"/>
              <a:buChar char="v"/>
            </a:pPr>
            <a:r>
              <a:rPr lang="id-ID" sz="1500" b="1" dirty="0" smtClean="0"/>
              <a:t>RUU HIP dengan rumusannya yang demikian dikhawatirkan dapat dianggap mendistorsi substansi dan  makna  nilai-nilai    Pancasila menempatkan Pancasila sebagai </a:t>
            </a:r>
            <a:r>
              <a:rPr lang="id-ID" sz="1500" b="1" i="1" dirty="0" smtClean="0"/>
              <a:t>Philosophy Grondslag </a:t>
            </a:r>
            <a:r>
              <a:rPr lang="id-ID" sz="1500" b="1" dirty="0" smtClean="0"/>
              <a:t>di bawah UUD 1945 padahal Pancasila letaknya di atas UUD 1945 sebagai </a:t>
            </a:r>
            <a:r>
              <a:rPr lang="id-ID" sz="1500" b="1" i="1" dirty="0" smtClean="0"/>
              <a:t>Staatfundamentalnorm </a:t>
            </a:r>
            <a:r>
              <a:rPr lang="id-ID" sz="1500" b="1" dirty="0" smtClean="0"/>
              <a:t>atau dasar dari hukum negara.</a:t>
            </a:r>
            <a:endParaRPr lang="id-ID" sz="1500" b="1" dirty="0" smtClean="0"/>
          </a:p>
          <a:p>
            <a:pPr marL="285750" lvl="0" indent="-285750">
              <a:buFont typeface="Wingdings" panose="05000000000000000000" pitchFamily="2" charset="2"/>
              <a:buChar char="v"/>
            </a:pPr>
            <a:r>
              <a:rPr lang="id-ID" sz="1500" b="1" dirty="0" smtClean="0"/>
              <a:t>RUU HIP yang berisi 60 pasal, tampak telah memiliki kesalahan logika berfikir dengan asumsi ideologi butuh haluan dan pedoman. Pancasila sudah final - Pancasila tidak membutuhkan penafsiran lagi.</a:t>
            </a:r>
            <a:endParaRPr lang="id-ID" sz="1500" b="1" dirty="0" smtClean="0"/>
          </a:p>
          <a:p>
            <a:pPr marL="285750" lvl="0" indent="-285750">
              <a:buFont typeface="Wingdings" panose="05000000000000000000" pitchFamily="2" charset="2"/>
              <a:buChar char="v"/>
            </a:pPr>
            <a:r>
              <a:rPr lang="id-ID" sz="1500" b="1" dirty="0" smtClean="0"/>
              <a:t>Perumus RUU HIP kurang memperhatikan bahwa Pancasila yang </a:t>
            </a:r>
            <a:r>
              <a:rPr lang="id-ID" sz="1500" b="1" i="1" dirty="0" smtClean="0"/>
              <a:t>stature </a:t>
            </a:r>
            <a:r>
              <a:rPr lang="id-ID" sz="1500" b="1" dirty="0" smtClean="0"/>
              <a:t>nya tinggi sebagai </a:t>
            </a:r>
            <a:r>
              <a:rPr lang="id-ID" sz="1500" b="1" i="1" dirty="0" smtClean="0"/>
              <a:t>Staatfundamentalnorm, </a:t>
            </a:r>
            <a:r>
              <a:rPr lang="id-ID" sz="1500" b="1" dirty="0" smtClean="0"/>
              <a:t>Pancasila sebagai sumber dari segala sumber hukum, memiliki kedudukan sebagai Etika Moral berbangsa dan bernegara.</a:t>
            </a:r>
            <a:endParaRPr lang="id-ID" sz="1500" b="1" dirty="0" smtClean="0"/>
          </a:p>
          <a:p>
            <a:pPr marL="285750" lvl="0" indent="-285750">
              <a:buFont typeface="Wingdings" panose="05000000000000000000" pitchFamily="2" charset="2"/>
              <a:buChar char="v"/>
            </a:pPr>
            <a:r>
              <a:rPr lang="id-ID" sz="1500" b="1" dirty="0" smtClean="0"/>
              <a:t>RUU HIP pada bagian konsideran tidak mencantumkan Tap MPRS Nomor XXV /1966 tentang Pembubaran PKI dan Larangan Ajaran Komunisme, Marxisme dan Leninisme sebagai dasar hukum yang sangat relevan dan penting</a:t>
            </a:r>
            <a:endParaRPr lang="id-ID" sz="1500" b="1" dirty="0" smtClean="0"/>
          </a:p>
          <a:p>
            <a:pPr marL="285750" lvl="0" indent="-285750">
              <a:buFont typeface="Wingdings" panose="05000000000000000000" pitchFamily="2" charset="2"/>
              <a:buChar char="v"/>
            </a:pPr>
            <a:r>
              <a:rPr lang="id-ID" sz="1500" b="1" dirty="0" smtClean="0"/>
              <a:t>RUU HIP mengandung inkonsistensi dan inkoherensi dengan UUD Negara Republik Indonesia tahun 1945</a:t>
            </a:r>
            <a:endParaRPr lang="id-ID" sz="1500" b="1" dirty="0" smtClean="0"/>
          </a:p>
          <a:p>
            <a:pPr marL="285750" lvl="0" indent="-285750">
              <a:buFont typeface="Wingdings" panose="05000000000000000000" pitchFamily="2" charset="2"/>
              <a:buChar char="v"/>
            </a:pPr>
            <a:r>
              <a:rPr lang="id-ID" sz="1500" b="1" dirty="0" smtClean="0"/>
              <a:t>RUU HIP tidak didasarkan pada naskah akademik yang  dapat  diandalkan dan  berkualitas.</a:t>
            </a:r>
            <a:endParaRPr lang="id-ID" sz="1500" b="1" dirty="0" smtClean="0"/>
          </a:p>
          <a:p>
            <a:pPr marL="285750" lvl="0" indent="-285750">
              <a:buFont typeface="Wingdings" panose="05000000000000000000" pitchFamily="2" charset="2"/>
              <a:buChar char="v"/>
            </a:pPr>
            <a:r>
              <a:rPr lang="id-ID" sz="1500" b="1" dirty="0" smtClean="0"/>
              <a:t> Secara kelembagaan RUU HIP bermasalah.</a:t>
            </a:r>
            <a:endParaRPr lang="id-ID" sz="1500" b="1" dirty="0" smtClean="0"/>
          </a:p>
          <a:p>
            <a:pPr marL="285750" lvl="0" indent="-285750">
              <a:buFont typeface="Wingdings" panose="05000000000000000000" pitchFamily="2" charset="2"/>
              <a:buChar char="v"/>
            </a:pPr>
            <a:r>
              <a:rPr lang="id-ID" sz="1500" b="1" dirty="0" smtClean="0"/>
              <a:t>RUU HIP kontradiktif dengan empat pilar kebangsaan</a:t>
            </a:r>
            <a:endParaRPr lang="id-ID" sz="1500" b="1" dirty="0" smtClean="0"/>
          </a:p>
          <a:p>
            <a:pPr marL="285750" lvl="0" indent="-285750">
              <a:buFont typeface="Wingdings" panose="05000000000000000000" pitchFamily="2" charset="2"/>
              <a:buChar char="v"/>
            </a:pPr>
            <a:r>
              <a:rPr lang="id-ID" sz="1500" b="1" dirty="0" smtClean="0"/>
              <a:t> RUU HIP  mengembalikan kita pada era sebelum kemerdekaan yaitu perdebatan tentang ideologi dan dasar negara Indonesia merdeka artinya RUU HIP adalah suatu kemunduran.</a:t>
            </a:r>
            <a:endParaRPr lang="id-ID" sz="1500" b="1" dirty="0" smtClean="0"/>
          </a:p>
          <a:p>
            <a:pPr marL="285750" lvl="0" indent="-285750">
              <a:buFont typeface="Wingdings" panose="05000000000000000000" pitchFamily="2" charset="2"/>
              <a:buChar char="v"/>
            </a:pPr>
            <a:r>
              <a:rPr lang="id-ID" sz="1500" b="1" dirty="0" smtClean="0"/>
              <a:t>Pancasila yang sah  sebagai landasan filosofis negara (</a:t>
            </a:r>
            <a:r>
              <a:rPr lang="id-ID" sz="1500" b="1" i="1" dirty="0" smtClean="0"/>
              <a:t>philosophy grondslag</a:t>
            </a:r>
            <a:r>
              <a:rPr lang="id-ID" sz="1500" b="1" dirty="0" smtClean="0"/>
              <a:t>), ideologi negara (</a:t>
            </a:r>
            <a:r>
              <a:rPr lang="id-ID" sz="1500" b="1" i="1" dirty="0" smtClean="0"/>
              <a:t>grondnorm</a:t>
            </a:r>
            <a:r>
              <a:rPr lang="id-ID" sz="1500" b="1" dirty="0" smtClean="0"/>
              <a:t>), dan </a:t>
            </a:r>
            <a:r>
              <a:rPr lang="id-ID" sz="1500" b="1" i="1" dirty="0" smtClean="0"/>
              <a:t>weltanshaung </a:t>
            </a:r>
            <a:r>
              <a:rPr lang="id-ID" sz="1500" b="1" dirty="0" smtClean="0"/>
              <a:t>bangsa   Indonesia. Pancasila  kita saat ini adalah Pancasila  hasil kesepakatan  para pendiri bangsa (</a:t>
            </a:r>
            <a:r>
              <a:rPr lang="id-ID" sz="1500" b="1" i="1" dirty="0" smtClean="0"/>
              <a:t>fouding fathers </a:t>
            </a:r>
            <a:r>
              <a:rPr lang="id-ID" sz="1500" b="1" dirty="0" smtClean="0"/>
              <a:t>) yang sifatnya sudah final dan mengikat.</a:t>
            </a:r>
            <a:endParaRPr lang="id-ID" sz="1500" b="1" dirty="0" smtClean="0"/>
          </a:p>
          <a:p>
            <a:pPr marL="285750" lvl="0" indent="-285750">
              <a:buFont typeface="Wingdings" panose="05000000000000000000" pitchFamily="2" charset="2"/>
              <a:buChar char="v"/>
            </a:pPr>
            <a:r>
              <a:rPr lang="id-ID" sz="1500" b="1" dirty="0" smtClean="0"/>
              <a:t>RUU HIP nampak lebih banyak mudharatnya dari pada maslahatnya, karena telah menimbulkan pro-kontra dalam masyarakat</a:t>
            </a:r>
            <a:endParaRPr lang="id-ID" sz="1500" b="1" dirty="0" smtClean="0"/>
          </a:p>
          <a:p>
            <a:pPr marL="285750" lvl="0" indent="-285750">
              <a:buFont typeface="Wingdings" panose="05000000000000000000" pitchFamily="2" charset="2"/>
              <a:buChar char="v"/>
            </a:pPr>
            <a:r>
              <a:rPr lang="id-ID" sz="1500" b="1" dirty="0" smtClean="0"/>
              <a:t>Tidak melanjutkan pembahasan RUU HIP dan RUU lain yang dapat menimbulkan perdebatan baru tentang ideologi dan dasar negara. </a:t>
            </a:r>
            <a:endParaRPr lang="id-ID" sz="1500" b="1" dirty="0" smtClean="0"/>
          </a:p>
          <a:p>
            <a:pPr marL="285750" lvl="0" indent="-285750">
              <a:buFont typeface="Wingdings" panose="05000000000000000000" pitchFamily="2" charset="2"/>
              <a:buChar char="v"/>
            </a:pPr>
            <a:r>
              <a:rPr lang="id-ID" sz="1500" b="1" dirty="0" smtClean="0"/>
              <a:t>Pemerintah mengusulkan RUU HIP menjadi RUU Pembinaan Ideologi Pancasila (PIP).</a:t>
            </a:r>
            <a:endParaRPr lang="id-ID" sz="1500" b="1" dirty="0" smtClean="0"/>
          </a:p>
          <a:p>
            <a:pPr marL="285750" lvl="0" indent="-285750">
              <a:buFont typeface="Wingdings" panose="05000000000000000000" pitchFamily="2" charset="2"/>
              <a:buChar char="v"/>
            </a:pPr>
            <a:r>
              <a:rPr lang="id-ID" sz="1500" b="1" dirty="0" smtClean="0"/>
              <a:t>Pemerintah disarankan  mendirikan  Lembaga Pengkajian Filsafat Keilmuan Pancasila di perguruan tinggi, sebagai upaya untuk memperkuat Pancasila </a:t>
            </a:r>
            <a:endParaRPr lang="id-ID"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517" y="0"/>
            <a:ext cx="11669855" cy="756009"/>
          </a:xfrm>
          <a:solidFill>
            <a:schemeClr val="accent4"/>
          </a:solidFill>
        </p:spPr>
        <p:txBody>
          <a:bodyPr>
            <a:noAutofit/>
          </a:bodyPr>
          <a:lstStyle/>
          <a:p>
            <a:pPr algn="ctr"/>
            <a:r>
              <a:rPr lang="id-ID" sz="2800" b="1" dirty="0" smtClean="0">
                <a:latin typeface="Berlin Sans FB" panose="020E0602020502020306" pitchFamily="34" charset="0"/>
              </a:rPr>
              <a:t>2. FPKPK – FORUM PUSAT KAJIAN PANCASILA DAN KEBANGSAAN</a:t>
            </a:r>
            <a:endParaRPr lang="id-ID" sz="2800" b="1" dirty="0">
              <a:latin typeface="Berlin Sans FB" panose="020E0602020502020306" pitchFamily="34" charset="0"/>
            </a:endParaRPr>
          </a:p>
        </p:txBody>
      </p:sp>
      <p:sp>
        <p:nvSpPr>
          <p:cNvPr id="4" name="Rectangle 3"/>
          <p:cNvSpPr/>
          <p:nvPr/>
        </p:nvSpPr>
        <p:spPr>
          <a:xfrm>
            <a:off x="352518" y="962119"/>
            <a:ext cx="11542633" cy="5909310"/>
          </a:xfrm>
          <a:prstGeom prst="rect">
            <a:avLst/>
          </a:prstGeom>
          <a:solidFill>
            <a:schemeClr val="accent6">
              <a:lumMod val="20000"/>
              <a:lumOff val="80000"/>
            </a:schemeClr>
          </a:solidFill>
        </p:spPr>
        <p:txBody>
          <a:bodyPr wrap="square">
            <a:spAutoFit/>
          </a:bodyPr>
          <a:lstStyle/>
          <a:p>
            <a:pPr marL="285750" lvl="0" indent="-285750">
              <a:buFont typeface="Wingdings" panose="05000000000000000000" pitchFamily="2" charset="2"/>
              <a:buChar char="q"/>
            </a:pPr>
            <a:r>
              <a:rPr lang="id-ID" i="1" dirty="0" smtClean="0"/>
              <a:t>Pandangan pertama</a:t>
            </a:r>
            <a:r>
              <a:rPr lang="id-ID" dirty="0" smtClean="0"/>
              <a:t>, menganggap RUU HIP </a:t>
            </a:r>
            <a:r>
              <a:rPr lang="id-ID" b="1" dirty="0" smtClean="0"/>
              <a:t>urgen </a:t>
            </a:r>
            <a:r>
              <a:rPr lang="id-ID" dirty="0" smtClean="0"/>
              <a:t>untuk disahkan : </a:t>
            </a:r>
            <a:endParaRPr lang="id-ID" dirty="0" smtClean="0"/>
          </a:p>
          <a:p>
            <a:pPr marL="285750" lvl="0" indent="-285750">
              <a:buFont typeface="Wingdings" panose="05000000000000000000" pitchFamily="2" charset="2"/>
              <a:buChar char="Ø"/>
            </a:pPr>
            <a:r>
              <a:rPr lang="id-ID" dirty="0" smtClean="0"/>
              <a:t>RUU HIP penjabaran lebih lanjut atas Pancasila sebagai idelogi negara yang dapat dijadikan Haluan, pedoman atau acuan bagi para penyelenggara negara, pengambil kebijakan dan warga negara, sehingga mempunyai kekuatan hukum yang mengikat. Penguatan atas keberadaan dan keberlanjutan Badan Pembinaan Ideologi Pancasila (BPIP) yang selama ini hanya didasarkan atas Keputusan Presiden.</a:t>
            </a:r>
            <a:endParaRPr lang="id-ID" dirty="0" smtClean="0"/>
          </a:p>
          <a:p>
            <a:pPr marL="342900" indent="-342900" algn="just">
              <a:buFont typeface="Wingdings" panose="05000000000000000000" pitchFamily="2" charset="2"/>
              <a:buChar char="Ø"/>
            </a:pPr>
            <a:r>
              <a:rPr lang="id-ID" dirty="0" smtClean="0"/>
              <a:t>Implikasi negatif jika RUU HIP tidak disahkan maka Pancasila tidak terjabarkan dalam UU, tidak  ada  acuan  hukum  yang  dapat  dijadikan  sebagai instrumen atau alat kontrol yang mengikat terhadap aktualisasi nilai-nilai Pancasila dalam kehidupan bermasyarakat, berbangsa, dan bernegara. Keberadaan dan keberlanjutan BPIP belum terjamin.</a:t>
            </a:r>
            <a:endParaRPr lang="id-ID" dirty="0" smtClean="0"/>
          </a:p>
          <a:p>
            <a:pPr marL="285750" indent="-285750">
              <a:buFont typeface="Wingdings" panose="05000000000000000000" pitchFamily="2" charset="2"/>
              <a:buChar char="q"/>
            </a:pPr>
            <a:r>
              <a:rPr lang="id-ID" i="1" dirty="0" smtClean="0"/>
              <a:t>Pandangan kedua, </a:t>
            </a:r>
            <a:r>
              <a:rPr lang="id-ID" dirty="0" smtClean="0"/>
              <a:t>berpandangan bahwa RUU HIP ini </a:t>
            </a:r>
            <a:r>
              <a:rPr lang="id-ID" b="1" dirty="0" smtClean="0"/>
              <a:t>tidak urgen </a:t>
            </a:r>
            <a:r>
              <a:rPr lang="id-ID" dirty="0" smtClean="0"/>
              <a:t>untuk disahkan sebagai UU :</a:t>
            </a:r>
            <a:endParaRPr lang="id-ID" dirty="0" smtClean="0"/>
          </a:p>
          <a:p>
            <a:pPr marL="342900" indent="-342900">
              <a:buFont typeface="Wingdings" panose="05000000000000000000" pitchFamily="2" charset="2"/>
              <a:buChar char="Ø"/>
            </a:pPr>
            <a:r>
              <a:rPr lang="id-ID" dirty="0" smtClean="0"/>
              <a:t>Fungsi dan kedudukan Pancasila sebagai dasar negara sesungguhnya telah mempunyai dasar  hukum  yang  kuat  di  dalam  Pembukaan  UUD  Negara  RI  Tahun  1945  yang merupakan </a:t>
            </a:r>
            <a:r>
              <a:rPr lang="id-ID" i="1" dirty="0" smtClean="0"/>
              <a:t>staatsfundamentalnorm</a:t>
            </a:r>
            <a:r>
              <a:rPr lang="id-ID" dirty="0" smtClean="0"/>
              <a:t>. Istilah Haluan Ideologi Pancasila juga tidak tepat, karena selama ini haluan Pancasila itu seharusnya dipahami secara holistik, tidak parsial yang  seolah-olah  bisa  diatur semua  hanya  dengan  satu  undang-undang.  Haluan  yang sifatnya normatif sebenarnya sudah ada: misalnya UU No 12/2011  yang menyatakan bahwa Pancasila sebagai “sumber dari segala sumber hukum negara”.</a:t>
            </a:r>
            <a:endParaRPr lang="id-ID" dirty="0" smtClean="0"/>
          </a:p>
          <a:p>
            <a:r>
              <a:rPr lang="id-ID" dirty="0" smtClean="0"/>
              <a:t>2.  </a:t>
            </a:r>
            <a:r>
              <a:rPr lang="id-ID" b="1" dirty="0" smtClean="0"/>
              <a:t>Implikasi negatif bila RUU disahkan, maka berpotensi:</a:t>
            </a:r>
            <a:endParaRPr lang="id-ID" b="1" dirty="0" smtClean="0"/>
          </a:p>
          <a:p>
            <a:pPr marL="285750" indent="-285750">
              <a:buFont typeface="Wingdings" panose="05000000000000000000" pitchFamily="2" charset="2"/>
              <a:buChar char="Ø"/>
            </a:pPr>
            <a:r>
              <a:rPr lang="id-ID" dirty="0" smtClean="0"/>
              <a:t>menurunkan derajat Pancasila dengan fungsi dan kedudukannya;</a:t>
            </a:r>
            <a:endParaRPr lang="id-ID" dirty="0" smtClean="0"/>
          </a:p>
          <a:p>
            <a:pPr marL="285750" indent="-285750">
              <a:buFont typeface="Wingdings" panose="05000000000000000000" pitchFamily="2" charset="2"/>
              <a:buChar char="Ø"/>
            </a:pPr>
            <a:r>
              <a:rPr lang="id-ID" dirty="0" smtClean="0"/>
              <a:t>menimbulkan polemik ideologi yang berkepanjangan, menguras energi, dan berpotensi menimbulkan kerawanan </a:t>
            </a:r>
            <a:endParaRPr lang="id-ID" dirty="0" smtClean="0"/>
          </a:p>
          <a:p>
            <a:r>
              <a:rPr lang="id-ID" dirty="0" smtClean="0"/>
              <a:t>      bagi persatuan bangsa sebagaimana pernah terjadi beberapa kali di masa lalu;</a:t>
            </a:r>
            <a:endParaRPr lang="id-ID" dirty="0" smtClean="0"/>
          </a:p>
          <a:p>
            <a:pPr marL="285750" indent="-285750">
              <a:buFont typeface="Wingdings" panose="05000000000000000000" pitchFamily="2" charset="2"/>
              <a:buChar char="Ø"/>
            </a:pPr>
            <a:r>
              <a:rPr lang="id-ID" dirty="0" smtClean="0"/>
              <a:t>terjadi hegemoni dan reduksi tafsir atas Pancasila oleh rezim yang sedang berkuasa, atau terjadi subjektivitas tafsir, padahal tafsir resmi Pancasila sebagai Dasar Negara secara yuridis adalah UUD Negara RI Tahun 1945.</a:t>
            </a:r>
            <a:endParaRPr lang="id-ID"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321" y="842838"/>
            <a:ext cx="11569149" cy="5732891"/>
          </a:xfrm>
          <a:solidFill>
            <a:schemeClr val="accent6">
              <a:lumMod val="20000"/>
              <a:lumOff val="80000"/>
            </a:schemeClr>
          </a:solidFill>
        </p:spPr>
        <p:txBody>
          <a:bodyPr>
            <a:normAutofit fontScale="92500" lnSpcReduction="10000"/>
          </a:bodyPr>
          <a:lstStyle/>
          <a:p>
            <a:pPr>
              <a:buFont typeface="Wingdings" panose="05000000000000000000" pitchFamily="2" charset="2"/>
              <a:buChar char="Ø"/>
            </a:pPr>
            <a:r>
              <a:rPr lang="id-ID" sz="1700" spc="-5" dirty="0" smtClean="0">
                <a:ea typeface="Times New Roman" panose="02020603050405020304" pitchFamily="18" charset="0"/>
              </a:rPr>
              <a:t>F</a:t>
            </a:r>
            <a:r>
              <a:rPr lang="id-ID" sz="1700" dirty="0" smtClean="0">
                <a:ea typeface="Times New Roman" panose="02020603050405020304" pitchFamily="18" charset="0"/>
              </a:rPr>
              <a:t>o</a:t>
            </a:r>
            <a:r>
              <a:rPr lang="id-ID" sz="1700" spc="-5" dirty="0" smtClean="0">
                <a:ea typeface="Times New Roman" panose="02020603050405020304" pitchFamily="18" charset="0"/>
              </a:rPr>
              <a:t>r</a:t>
            </a:r>
            <a:r>
              <a:rPr lang="id-ID" sz="1700" dirty="0" smtClean="0">
                <a:ea typeface="Times New Roman" panose="02020603050405020304" pitchFamily="18" charset="0"/>
              </a:rPr>
              <a:t>um</a:t>
            </a:r>
            <a:r>
              <a:rPr lang="id-ID" sz="1700" spc="5" dirty="0" smtClean="0">
                <a:ea typeface="Times New Roman" panose="02020603050405020304" pitchFamily="18" charset="0"/>
              </a:rPr>
              <a:t> </a:t>
            </a:r>
            <a:r>
              <a:rPr lang="id-ID" sz="1700" dirty="0" smtClean="0">
                <a:ea typeface="Times New Roman" panose="02020603050405020304" pitchFamily="18" charset="0"/>
              </a:rPr>
              <a:t>s</a:t>
            </a:r>
            <a:r>
              <a:rPr lang="id-ID" sz="1700" spc="-5" dirty="0" smtClean="0">
                <a:ea typeface="Times New Roman" panose="02020603050405020304" pitchFamily="18" charset="0"/>
              </a:rPr>
              <a:t>e</a:t>
            </a:r>
            <a:r>
              <a:rPr lang="id-ID" sz="1700" dirty="0" smtClean="0">
                <a:ea typeface="Times New Roman" panose="02020603050405020304" pitchFamily="18" charset="0"/>
              </a:rPr>
              <a:t>p</a:t>
            </a:r>
            <a:r>
              <a:rPr lang="id-ID" sz="1700" spc="-5" dirty="0" smtClean="0">
                <a:ea typeface="Times New Roman" panose="02020603050405020304" pitchFamily="18" charset="0"/>
              </a:rPr>
              <a:t>a</a:t>
            </a:r>
            <a:r>
              <a:rPr lang="id-ID" sz="1700" dirty="0" smtClean="0">
                <a:ea typeface="Times New Roman" panose="02020603050405020304" pitchFamily="18" charset="0"/>
              </a:rPr>
              <a:t>k</a:t>
            </a:r>
            <a:r>
              <a:rPr lang="id-ID" sz="1700" spc="-5" dirty="0" smtClean="0">
                <a:ea typeface="Times New Roman" panose="02020603050405020304" pitchFamily="18" charset="0"/>
              </a:rPr>
              <a:t>a</a:t>
            </a:r>
            <a:r>
              <a:rPr lang="id-ID" sz="1700" dirty="0" smtClean="0">
                <a:ea typeface="Times New Roman" panose="02020603050405020304" pitchFamily="18" charset="0"/>
              </a:rPr>
              <a:t>t</a:t>
            </a:r>
            <a:r>
              <a:rPr lang="id-ID" sz="1700" spc="5" dirty="0" smtClean="0">
                <a:ea typeface="Times New Roman" panose="02020603050405020304" pitchFamily="18" charset="0"/>
              </a:rPr>
              <a:t> </a:t>
            </a:r>
            <a:r>
              <a:rPr lang="id-ID" sz="1700" dirty="0" smtClean="0">
                <a:ea typeface="Times New Roman" panose="02020603050405020304" pitchFamily="18" charset="0"/>
              </a:rPr>
              <a:t>b</a:t>
            </a:r>
            <a:r>
              <a:rPr lang="id-ID" sz="1700" spc="-5" dirty="0" smtClean="0">
                <a:ea typeface="Times New Roman" panose="02020603050405020304" pitchFamily="18" charset="0"/>
              </a:rPr>
              <a:t>a</a:t>
            </a:r>
            <a:r>
              <a:rPr lang="id-ID" sz="1700" spc="10" dirty="0" smtClean="0">
                <a:ea typeface="Times New Roman" panose="02020603050405020304" pitchFamily="18" charset="0"/>
              </a:rPr>
              <a:t>h</a:t>
            </a:r>
            <a:r>
              <a:rPr lang="id-ID" sz="1700" dirty="0" smtClean="0">
                <a:ea typeface="Times New Roman" panose="02020603050405020304" pitchFamily="18" charset="0"/>
              </a:rPr>
              <a:t>wa k</a:t>
            </a:r>
            <a:r>
              <a:rPr lang="id-ID" sz="1700" spc="-5" dirty="0" smtClean="0">
                <a:ea typeface="Times New Roman" panose="02020603050405020304" pitchFamily="18" charset="0"/>
              </a:rPr>
              <a:t>e</a:t>
            </a:r>
            <a:r>
              <a:rPr lang="id-ID" sz="1700" dirty="0" smtClean="0">
                <a:ea typeface="Times New Roman" panose="02020603050405020304" pitchFamily="18" charset="0"/>
              </a:rPr>
              <a:t>b</a:t>
            </a:r>
            <a:r>
              <a:rPr lang="id-ID" sz="1700" spc="-5" dirty="0" smtClean="0">
                <a:ea typeface="Times New Roman" panose="02020603050405020304" pitchFamily="18" charset="0"/>
              </a:rPr>
              <a:t>e</a:t>
            </a:r>
            <a:r>
              <a:rPr lang="id-ID" sz="1700" dirty="0" smtClean="0">
                <a:ea typeface="Times New Roman" panose="02020603050405020304" pitchFamily="18" charset="0"/>
              </a:rPr>
              <a:t>r</a:t>
            </a:r>
            <a:r>
              <a:rPr lang="id-ID" sz="1700" spc="-10" dirty="0" smtClean="0">
                <a:ea typeface="Times New Roman" panose="02020603050405020304" pitchFamily="18" charset="0"/>
              </a:rPr>
              <a:t>a</a:t>
            </a:r>
            <a:r>
              <a:rPr lang="id-ID" sz="1700" spc="10" dirty="0" smtClean="0">
                <a:ea typeface="Times New Roman" panose="02020603050405020304" pitchFamily="18" charset="0"/>
              </a:rPr>
              <a:t>d</a:t>
            </a:r>
            <a:r>
              <a:rPr lang="id-ID" sz="1700" spc="-5" dirty="0" smtClean="0">
                <a:ea typeface="Times New Roman" panose="02020603050405020304" pitchFamily="18" charset="0"/>
              </a:rPr>
              <a:t>aa</a:t>
            </a:r>
            <a:r>
              <a:rPr lang="id-ID" sz="1700" dirty="0" smtClean="0">
                <a:ea typeface="Times New Roman" panose="02020603050405020304" pitchFamily="18" charset="0"/>
              </a:rPr>
              <a:t>n</a:t>
            </a:r>
            <a:r>
              <a:rPr lang="id-ID" sz="1700" spc="10" dirty="0" smtClean="0">
                <a:ea typeface="Times New Roman" panose="02020603050405020304" pitchFamily="18" charset="0"/>
              </a:rPr>
              <a:t> </a:t>
            </a:r>
            <a:r>
              <a:rPr lang="id-ID" sz="1700" spc="5" dirty="0" smtClean="0">
                <a:ea typeface="Times New Roman" panose="02020603050405020304" pitchFamily="18" charset="0"/>
              </a:rPr>
              <a:t>R</a:t>
            </a:r>
            <a:r>
              <a:rPr lang="id-ID" sz="1700" spc="10" dirty="0" smtClean="0">
                <a:ea typeface="Times New Roman" panose="02020603050405020304" pitchFamily="18" charset="0"/>
              </a:rPr>
              <a:t>U</a:t>
            </a:r>
            <a:r>
              <a:rPr lang="id-ID" sz="1700" dirty="0" smtClean="0">
                <a:ea typeface="Times New Roman" panose="02020603050405020304" pitchFamily="18" charset="0"/>
              </a:rPr>
              <a:t>U </a:t>
            </a:r>
            <a:r>
              <a:rPr lang="id-ID" sz="1700" spc="10" dirty="0" smtClean="0">
                <a:ea typeface="Times New Roman" panose="02020603050405020304" pitchFamily="18" charset="0"/>
              </a:rPr>
              <a:t>H</a:t>
            </a:r>
            <a:r>
              <a:rPr lang="id-ID" sz="1700" spc="-15" dirty="0" smtClean="0">
                <a:ea typeface="Times New Roman" panose="02020603050405020304" pitchFamily="18" charset="0"/>
              </a:rPr>
              <a:t>I</a:t>
            </a:r>
            <a:r>
              <a:rPr lang="id-ID" sz="1700" dirty="0" smtClean="0">
                <a:ea typeface="Times New Roman" panose="02020603050405020304" pitchFamily="18" charset="0"/>
              </a:rPr>
              <a:t>P</a:t>
            </a:r>
            <a:r>
              <a:rPr lang="id-ID" sz="1700" spc="5" dirty="0" smtClean="0">
                <a:ea typeface="Times New Roman" panose="02020603050405020304" pitchFamily="18" charset="0"/>
              </a:rPr>
              <a:t> </a:t>
            </a:r>
            <a:r>
              <a:rPr lang="id-ID" sz="1700" dirty="0" smtClean="0">
                <a:ea typeface="Times New Roman" panose="02020603050405020304" pitchFamily="18" charset="0"/>
              </a:rPr>
              <a:t>i</a:t>
            </a:r>
            <a:r>
              <a:rPr lang="id-ID" sz="1700" spc="15" dirty="0" smtClean="0">
                <a:ea typeface="Times New Roman" panose="02020603050405020304" pitchFamily="18" charset="0"/>
              </a:rPr>
              <a:t>t</a:t>
            </a:r>
            <a:r>
              <a:rPr lang="id-ID" sz="1700" dirty="0" smtClean="0">
                <a:ea typeface="Times New Roman" panose="02020603050405020304" pitchFamily="18" charset="0"/>
              </a:rPr>
              <a:t>u</a:t>
            </a:r>
            <a:r>
              <a:rPr lang="id-ID" sz="1700" spc="5" dirty="0" smtClean="0">
                <a:ea typeface="Times New Roman" panose="02020603050405020304" pitchFamily="18" charset="0"/>
              </a:rPr>
              <a:t> </a:t>
            </a:r>
            <a:r>
              <a:rPr lang="id-ID" sz="1700" b="1" dirty="0" smtClean="0">
                <a:ea typeface="Times New Roman" panose="02020603050405020304" pitchFamily="18" charset="0"/>
              </a:rPr>
              <a:t>b</a:t>
            </a:r>
            <a:r>
              <a:rPr lang="id-ID" sz="1700" b="1" spc="-5" dirty="0" smtClean="0">
                <a:ea typeface="Times New Roman" panose="02020603050405020304" pitchFamily="18" charset="0"/>
              </a:rPr>
              <a:t>e</a:t>
            </a:r>
            <a:r>
              <a:rPr lang="id-ID" sz="1700" b="1" dirty="0" smtClean="0">
                <a:ea typeface="Times New Roman" panose="02020603050405020304" pitchFamily="18" charset="0"/>
              </a:rPr>
              <a:t>lum</a:t>
            </a:r>
            <a:r>
              <a:rPr lang="id-ID" sz="1700" b="1" spc="5" dirty="0" smtClean="0">
                <a:ea typeface="Times New Roman" panose="02020603050405020304" pitchFamily="18" charset="0"/>
              </a:rPr>
              <a:t> </a:t>
            </a:r>
            <a:r>
              <a:rPr lang="id-ID" sz="1700" b="1" dirty="0" smtClean="0">
                <a:ea typeface="Times New Roman" panose="02020603050405020304" pitchFamily="18" charset="0"/>
              </a:rPr>
              <a:t>u</a:t>
            </a:r>
            <a:r>
              <a:rPr lang="id-ID" sz="1700" b="1" spc="5" dirty="0" smtClean="0">
                <a:ea typeface="Times New Roman" panose="02020603050405020304" pitchFamily="18" charset="0"/>
              </a:rPr>
              <a:t>r</a:t>
            </a:r>
            <a:r>
              <a:rPr lang="id-ID" sz="1700" b="1" spc="-10" dirty="0" smtClean="0">
                <a:ea typeface="Times New Roman" panose="02020603050405020304" pitchFamily="18" charset="0"/>
              </a:rPr>
              <a:t>g</a:t>
            </a:r>
            <a:r>
              <a:rPr lang="id-ID" sz="1700" b="1" spc="-5" dirty="0" smtClean="0">
                <a:ea typeface="Times New Roman" panose="02020603050405020304" pitchFamily="18" charset="0"/>
              </a:rPr>
              <a:t>e</a:t>
            </a:r>
            <a:r>
              <a:rPr lang="id-ID" sz="1700" b="1" dirty="0" smtClean="0">
                <a:ea typeface="Times New Roman" panose="02020603050405020304" pitchFamily="18" charset="0"/>
              </a:rPr>
              <a:t>n</a:t>
            </a:r>
            <a:r>
              <a:rPr lang="id-ID" sz="1700" b="1" spc="5" dirty="0" smtClean="0">
                <a:ea typeface="Times New Roman" panose="02020603050405020304" pitchFamily="18" charset="0"/>
              </a:rPr>
              <a:t> </a:t>
            </a:r>
            <a:r>
              <a:rPr lang="id-ID" sz="1700" spc="10" dirty="0" smtClean="0">
                <a:ea typeface="Times New Roman" panose="02020603050405020304" pitchFamily="18" charset="0"/>
              </a:rPr>
              <a:t>d</a:t>
            </a:r>
            <a:r>
              <a:rPr lang="id-ID" sz="1700" spc="-5" dirty="0" smtClean="0">
                <a:ea typeface="Times New Roman" panose="02020603050405020304" pitchFamily="18" charset="0"/>
              </a:rPr>
              <a:t>a</a:t>
            </a:r>
            <a:r>
              <a:rPr lang="id-ID" sz="1700" dirty="0" smtClean="0">
                <a:ea typeface="Times New Roman" panose="02020603050405020304" pitchFamily="18" charset="0"/>
              </a:rPr>
              <a:t>n</a:t>
            </a:r>
            <a:r>
              <a:rPr lang="id-ID" sz="1700" spc="5" dirty="0" smtClean="0">
                <a:ea typeface="Times New Roman" panose="02020603050405020304" pitchFamily="18" charset="0"/>
              </a:rPr>
              <a:t> </a:t>
            </a:r>
            <a:r>
              <a:rPr lang="id-ID" sz="1700" dirty="0" smtClean="0">
                <a:ea typeface="Times New Roman" panose="02020603050405020304" pitchFamily="18" charset="0"/>
              </a:rPr>
              <a:t>bi</a:t>
            </a:r>
            <a:r>
              <a:rPr lang="id-ID" sz="1700" spc="5" dirty="0" smtClean="0">
                <a:ea typeface="Times New Roman" panose="02020603050405020304" pitchFamily="18" charset="0"/>
              </a:rPr>
              <a:t>l</a:t>
            </a:r>
            <a:r>
              <a:rPr lang="id-ID" sz="1700" dirty="0" smtClean="0">
                <a:ea typeface="Times New Roman" panose="02020603050405020304" pitchFamily="18" charset="0"/>
              </a:rPr>
              <a:t>a</a:t>
            </a:r>
            <a:r>
              <a:rPr lang="id-ID" sz="1700" spc="10" dirty="0" smtClean="0">
                <a:ea typeface="Times New Roman" panose="02020603050405020304" pitchFamily="18" charset="0"/>
              </a:rPr>
              <a:t> </a:t>
            </a:r>
            <a:r>
              <a:rPr lang="id-ID" sz="1700" dirty="0" smtClean="0">
                <a:ea typeface="Times New Roman" panose="02020603050405020304" pitchFamily="18" charset="0"/>
              </a:rPr>
              <a:t>dipaks</a:t>
            </a:r>
            <a:r>
              <a:rPr lang="id-ID" sz="1700" spc="-5" dirty="0" smtClean="0">
                <a:ea typeface="Times New Roman" panose="02020603050405020304" pitchFamily="18" charset="0"/>
              </a:rPr>
              <a:t>a</a:t>
            </a:r>
            <a:r>
              <a:rPr lang="id-ID" sz="1700" dirty="0" smtClean="0">
                <a:ea typeface="Times New Roman" panose="02020603050405020304" pitchFamily="18" charset="0"/>
              </a:rPr>
              <a:t>k</a:t>
            </a:r>
            <a:r>
              <a:rPr lang="id-ID" sz="1700" spc="-5" dirty="0" smtClean="0">
                <a:ea typeface="Times New Roman" panose="02020603050405020304" pitchFamily="18" charset="0"/>
              </a:rPr>
              <a:t>a</a:t>
            </a:r>
            <a:r>
              <a:rPr lang="id-ID" sz="1700" dirty="0" smtClean="0">
                <a:ea typeface="Times New Roman" panose="02020603050405020304" pitchFamily="18" charset="0"/>
              </a:rPr>
              <a:t>n</a:t>
            </a:r>
            <a:r>
              <a:rPr lang="id-ID" sz="1700" spc="5" dirty="0" smtClean="0">
                <a:ea typeface="Times New Roman" panose="02020603050405020304" pitchFamily="18" charset="0"/>
              </a:rPr>
              <a:t> </a:t>
            </a:r>
            <a:r>
              <a:rPr lang="id-ID" sz="1700" dirty="0" smtClean="0">
                <a:ea typeface="Times New Roman" panose="02020603050405020304" pitchFamily="18" charset="0"/>
              </a:rPr>
              <a:t>untuk</a:t>
            </a:r>
            <a:r>
              <a:rPr lang="id-ID" sz="1700" spc="5" dirty="0" smtClean="0">
                <a:ea typeface="Times New Roman" panose="02020603050405020304" pitchFamily="18" charset="0"/>
              </a:rPr>
              <a:t> </a:t>
            </a:r>
            <a:r>
              <a:rPr lang="id-ID" sz="1700" dirty="0" smtClean="0">
                <a:ea typeface="Times New Roman" panose="02020603050405020304" pitchFamily="18" charset="0"/>
              </a:rPr>
              <a:t>disah</a:t>
            </a:r>
            <a:r>
              <a:rPr lang="id-ID" sz="1700" spc="10" dirty="0" smtClean="0">
                <a:ea typeface="Times New Roman" panose="02020603050405020304" pitchFamily="18" charset="0"/>
              </a:rPr>
              <a:t>k</a:t>
            </a:r>
            <a:r>
              <a:rPr lang="id-ID" sz="1700" spc="-5" dirty="0" smtClean="0">
                <a:ea typeface="Times New Roman" panose="02020603050405020304" pitchFamily="18" charset="0"/>
              </a:rPr>
              <a:t>a</a:t>
            </a:r>
            <a:r>
              <a:rPr lang="id-ID" sz="1700" dirty="0" smtClean="0">
                <a:ea typeface="Times New Roman" panose="02020603050405020304" pitchFamily="18" charset="0"/>
              </a:rPr>
              <a:t>n</a:t>
            </a:r>
            <a:r>
              <a:rPr lang="id-ID" sz="1700" spc="5" dirty="0" smtClean="0">
                <a:ea typeface="Times New Roman" panose="02020603050405020304" pitchFamily="18" charset="0"/>
              </a:rPr>
              <a:t> </a:t>
            </a:r>
            <a:r>
              <a:rPr lang="id-ID" sz="1700" dirty="0" smtClean="0">
                <a:ea typeface="Times New Roman" panose="02020603050405020304" pitchFamily="18" charset="0"/>
              </a:rPr>
              <a:t>maka</a:t>
            </a:r>
            <a:r>
              <a:rPr lang="id-ID" sz="1700" spc="10" dirty="0" smtClean="0">
                <a:ea typeface="Times New Roman" panose="02020603050405020304" pitchFamily="18" charset="0"/>
              </a:rPr>
              <a:t> </a:t>
            </a:r>
            <a:r>
              <a:rPr lang="id-ID" sz="1700" spc="-5" dirty="0" smtClean="0">
                <a:ea typeface="Times New Roman" panose="02020603050405020304" pitchFamily="18" charset="0"/>
              </a:rPr>
              <a:t>a</a:t>
            </a:r>
            <a:r>
              <a:rPr lang="id-ID" sz="1700" dirty="0" smtClean="0">
                <a:ea typeface="Times New Roman" panose="02020603050405020304" pitchFamily="18" charset="0"/>
              </a:rPr>
              <a:t>k</a:t>
            </a:r>
            <a:r>
              <a:rPr lang="id-ID" sz="1700" spc="-5" dirty="0" smtClean="0">
                <a:ea typeface="Times New Roman" panose="02020603050405020304" pitchFamily="18" charset="0"/>
              </a:rPr>
              <a:t>a</a:t>
            </a:r>
            <a:r>
              <a:rPr lang="id-ID" sz="1700" dirty="0" smtClean="0">
                <a:ea typeface="Times New Roman" panose="02020603050405020304" pitchFamily="18" charset="0"/>
              </a:rPr>
              <a:t>n</a:t>
            </a:r>
            <a:r>
              <a:rPr lang="id-ID" sz="1700" spc="5" dirty="0" smtClean="0">
                <a:ea typeface="Times New Roman" panose="02020603050405020304" pitchFamily="18" charset="0"/>
              </a:rPr>
              <a:t> </a:t>
            </a:r>
            <a:r>
              <a:rPr lang="id-ID" sz="1700" spc="15" dirty="0" smtClean="0">
                <a:ea typeface="Times New Roman" panose="02020603050405020304" pitchFamily="18" charset="0"/>
              </a:rPr>
              <a:t>t</a:t>
            </a:r>
            <a:r>
              <a:rPr lang="id-ID" sz="1700" spc="-5" dirty="0" smtClean="0">
                <a:ea typeface="Times New Roman" panose="02020603050405020304" pitchFamily="18" charset="0"/>
              </a:rPr>
              <a:t>e</a:t>
            </a:r>
            <a:r>
              <a:rPr lang="id-ID" sz="1700" dirty="0" smtClean="0">
                <a:ea typeface="Times New Roman" panose="02020603050405020304" pitchFamily="18" charset="0"/>
              </a:rPr>
              <a:t>rj</a:t>
            </a:r>
            <a:r>
              <a:rPr lang="id-ID" sz="1700" spc="-5" dirty="0" smtClean="0">
                <a:ea typeface="Times New Roman" panose="02020603050405020304" pitchFamily="18" charset="0"/>
              </a:rPr>
              <a:t>a</a:t>
            </a:r>
            <a:r>
              <a:rPr lang="id-ID" sz="1700" dirty="0" smtClean="0">
                <a:ea typeface="Times New Roman" panose="02020603050405020304" pitchFamily="18" charset="0"/>
              </a:rPr>
              <a:t>di i</a:t>
            </a:r>
            <a:r>
              <a:rPr lang="id-ID" sz="1700" spc="5" dirty="0" smtClean="0">
                <a:ea typeface="Times New Roman" panose="02020603050405020304" pitchFamily="18" charset="0"/>
              </a:rPr>
              <a:t>m</a:t>
            </a:r>
            <a:r>
              <a:rPr lang="id-ID" sz="1700" dirty="0" smtClean="0">
                <a:ea typeface="Times New Roman" panose="02020603050405020304" pitchFamily="18" charset="0"/>
              </a:rPr>
              <a:t>pl</a:t>
            </a:r>
            <a:r>
              <a:rPr lang="id-ID" sz="1700" spc="5" dirty="0" smtClean="0">
                <a:ea typeface="Times New Roman" panose="02020603050405020304" pitchFamily="18" charset="0"/>
              </a:rPr>
              <a:t>i</a:t>
            </a:r>
            <a:r>
              <a:rPr lang="id-ID" sz="1700" dirty="0" smtClean="0">
                <a:ea typeface="Times New Roman" panose="02020603050405020304" pitchFamily="18" charset="0"/>
              </a:rPr>
              <a:t>k</a:t>
            </a:r>
            <a:r>
              <a:rPr lang="id-ID" sz="1700" spc="-5" dirty="0" smtClean="0">
                <a:ea typeface="Times New Roman" panose="02020603050405020304" pitchFamily="18" charset="0"/>
              </a:rPr>
              <a:t>a</a:t>
            </a:r>
            <a:r>
              <a:rPr lang="id-ID" sz="1700" dirty="0" smtClean="0">
                <a:ea typeface="Times New Roman" panose="02020603050405020304" pitchFamily="18" charset="0"/>
              </a:rPr>
              <a:t>si ne</a:t>
            </a:r>
            <a:r>
              <a:rPr lang="id-ID" sz="1700" spc="-15" dirty="0" smtClean="0">
                <a:ea typeface="Times New Roman" panose="02020603050405020304" pitchFamily="18" charset="0"/>
              </a:rPr>
              <a:t>g</a:t>
            </a:r>
            <a:r>
              <a:rPr lang="id-ID" sz="1700" spc="-5" dirty="0" smtClean="0">
                <a:ea typeface="Times New Roman" panose="02020603050405020304" pitchFamily="18" charset="0"/>
              </a:rPr>
              <a:t>a</a:t>
            </a:r>
            <a:r>
              <a:rPr lang="id-ID" sz="1700" dirty="0" smtClean="0">
                <a:ea typeface="Times New Roman" panose="02020603050405020304" pitchFamily="18" charset="0"/>
              </a:rPr>
              <a:t>t</a:t>
            </a:r>
            <a:r>
              <a:rPr lang="id-ID" sz="1700" spc="5" dirty="0" smtClean="0">
                <a:ea typeface="Times New Roman" panose="02020603050405020304" pitchFamily="18" charset="0"/>
              </a:rPr>
              <a:t>i</a:t>
            </a:r>
            <a:r>
              <a:rPr lang="id-ID" sz="1700" dirty="0" smtClean="0">
                <a:ea typeface="Times New Roman" panose="02020603050405020304" pitchFamily="18" charset="0"/>
              </a:rPr>
              <a:t>f</a:t>
            </a:r>
            <a:r>
              <a:rPr lang="id-ID" sz="1700" spc="20" dirty="0" smtClean="0">
                <a:ea typeface="Times New Roman" panose="02020603050405020304" pitchFamily="18" charset="0"/>
              </a:rPr>
              <a:t> </a:t>
            </a:r>
            <a:r>
              <a:rPr lang="id-ID" sz="1700" spc="-25" dirty="0" smtClean="0">
                <a:ea typeface="Times New Roman" panose="02020603050405020304" pitchFamily="18" charset="0"/>
              </a:rPr>
              <a:t>y</a:t>
            </a:r>
            <a:r>
              <a:rPr lang="id-ID" sz="1700" spc="-5" dirty="0" smtClean="0">
                <a:ea typeface="Times New Roman" panose="02020603050405020304" pitchFamily="18" charset="0"/>
              </a:rPr>
              <a:t>a</a:t>
            </a:r>
            <a:r>
              <a:rPr lang="id-ID" sz="1700" spc="10" dirty="0" smtClean="0">
                <a:ea typeface="Times New Roman" panose="02020603050405020304" pitchFamily="18" charset="0"/>
              </a:rPr>
              <a:t>n</a:t>
            </a:r>
            <a:r>
              <a:rPr lang="id-ID" sz="1700" dirty="0" smtClean="0">
                <a:ea typeface="Times New Roman" panose="02020603050405020304" pitchFamily="18" charset="0"/>
              </a:rPr>
              <a:t>g</a:t>
            </a:r>
            <a:r>
              <a:rPr lang="id-ID" sz="1700" spc="-5" dirty="0" smtClean="0">
                <a:ea typeface="Times New Roman" panose="02020603050405020304" pitchFamily="18" charset="0"/>
              </a:rPr>
              <a:t> </a:t>
            </a:r>
            <a:r>
              <a:rPr lang="id-ID" sz="1700" dirty="0" smtClean="0">
                <a:ea typeface="Times New Roman" panose="02020603050405020304" pitchFamily="18" charset="0"/>
              </a:rPr>
              <a:t>j</a:t>
            </a:r>
            <a:r>
              <a:rPr lang="id-ID" sz="1700" spc="10" dirty="0" smtClean="0">
                <a:ea typeface="Times New Roman" panose="02020603050405020304" pitchFamily="18" charset="0"/>
              </a:rPr>
              <a:t>a</a:t>
            </a:r>
            <a:r>
              <a:rPr lang="id-ID" sz="1700" dirty="0" smtClean="0">
                <a:ea typeface="Times New Roman" panose="02020603050405020304" pitchFamily="18" charset="0"/>
              </a:rPr>
              <a:t>uh</a:t>
            </a:r>
            <a:r>
              <a:rPr lang="id-ID" sz="1700" spc="5" dirty="0" smtClean="0">
                <a:ea typeface="Times New Roman" panose="02020603050405020304" pitchFamily="18" charset="0"/>
              </a:rPr>
              <a:t> </a:t>
            </a:r>
            <a:r>
              <a:rPr lang="id-ID" sz="1700" dirty="0" smtClean="0">
                <a:ea typeface="Times New Roman" panose="02020603050405020304" pitchFamily="18" charset="0"/>
              </a:rPr>
              <a:t>lebih s</a:t>
            </a:r>
            <a:r>
              <a:rPr lang="id-ID" sz="1700" spc="-5" dirty="0" smtClean="0">
                <a:ea typeface="Times New Roman" panose="02020603050405020304" pitchFamily="18" charset="0"/>
              </a:rPr>
              <a:t>e</a:t>
            </a:r>
            <a:r>
              <a:rPr lang="id-ID" sz="1700" dirty="0" smtClean="0">
                <a:ea typeface="Times New Roman" panose="02020603050405020304" pitchFamily="18" charset="0"/>
              </a:rPr>
              <a:t>rius.</a:t>
            </a:r>
            <a:endParaRPr lang="id-ID" sz="1700" dirty="0" smtClean="0">
              <a:ea typeface="Times New Roman" panose="02020603050405020304" pitchFamily="18" charset="0"/>
            </a:endParaRPr>
          </a:p>
          <a:p>
            <a:r>
              <a:rPr lang="id-ID" sz="1700" dirty="0" smtClean="0"/>
              <a:t>Dari </a:t>
            </a:r>
            <a:r>
              <a:rPr lang="id-ID" sz="1700" b="1" dirty="0" smtClean="0"/>
              <a:t>aspek proses</a:t>
            </a:r>
            <a:r>
              <a:rPr lang="id-ID" sz="1700" dirty="0" smtClean="0"/>
              <a:t>, penyusunan dan penetapan RUU HIP sebagai inisiatif DPR banyak mendapatkan sorotan. Proses penyusunan RUU HIP dirasa kurang transparan dan belum melibatkan partisipasi masyarakat secara luas dan mendalam sebagaimana dituntut oleh UU No. 12 Tahun 2011.</a:t>
            </a:r>
            <a:endParaRPr lang="id-ID" sz="1700" dirty="0" smtClean="0"/>
          </a:p>
          <a:p>
            <a:r>
              <a:rPr lang="id-ID" sz="1700" b="1" dirty="0" smtClean="0"/>
              <a:t>Minimnya </a:t>
            </a:r>
            <a:r>
              <a:rPr lang="id-ID" sz="1700" dirty="0" smtClean="0"/>
              <a:t>pelibatan elemen-elemen masyarakat, terutama organisasi-organisasi sosial masyarakat dan sosial keagamaan secara luas kurang dilakukan, dan banyak yang menyatakan penolakannya secara tegas.</a:t>
            </a:r>
            <a:endParaRPr lang="id-ID" sz="1700" dirty="0" smtClean="0"/>
          </a:p>
          <a:p>
            <a:r>
              <a:rPr lang="id-ID" sz="1700" b="1" dirty="0" smtClean="0"/>
              <a:t>Minimnya</a:t>
            </a:r>
            <a:r>
              <a:rPr lang="id-ID" sz="1700" dirty="0" smtClean="0"/>
              <a:t> pelibatan para akademisi dan penggiat Pancasila yang selama ini menjadi pemikir, penggiat, dan ujung tombak aktualisasi Pancasila, sehingga ketika RUU HIP dimunculkan akhirnya menimbukan polemik dan kegaduhan yang menguras energi.</a:t>
            </a:r>
            <a:endParaRPr lang="id-ID" sz="1700" dirty="0" smtClean="0"/>
          </a:p>
          <a:p>
            <a:r>
              <a:rPr lang="id-ID" sz="1700" dirty="0" smtClean="0"/>
              <a:t>Suasana proses pengambilan keputusan, terutama dalam sidang-sidang  di DPR dalam proses legislasi RUU HIP, sebagai hak inisiatif DPR juga mendapatkan sorotan. DPR dinilai kurang peka terhadap penderitaan rakyat yang sedang menghadapi wabah </a:t>
            </a:r>
            <a:r>
              <a:rPr lang="id-ID" sz="1700" i="1" dirty="0" smtClean="0"/>
              <a:t>Covid</a:t>
            </a:r>
            <a:r>
              <a:rPr lang="id-ID" sz="1700" dirty="0" smtClean="0"/>
              <a:t>-19. </a:t>
            </a:r>
            <a:endParaRPr lang="id-ID" sz="1700" dirty="0" smtClean="0"/>
          </a:p>
          <a:p>
            <a:pPr>
              <a:buFont typeface="Wingdings" panose="05000000000000000000" pitchFamily="2" charset="2"/>
              <a:buChar char="v"/>
            </a:pPr>
            <a:r>
              <a:rPr lang="id-ID" sz="1700" b="1" dirty="0" smtClean="0"/>
              <a:t>Aspek substansi</a:t>
            </a:r>
            <a:r>
              <a:rPr lang="id-ID" sz="1700" dirty="0" smtClean="0"/>
              <a:t>, banyak hal yang mendapatkan sorotan terkait RUU HIP ini, yaitu:  Secara historis, isi materi dari RUU HIP kurang mempertimbangkan aspek kesejarahan, akibatnya isi materi dalam RUU HIP lebih banyak menarasikan pernyataan politis aliran pemikiran tertentu.</a:t>
            </a:r>
            <a:endParaRPr lang="id-ID" sz="1700" dirty="0" smtClean="0"/>
          </a:p>
          <a:p>
            <a:pPr>
              <a:buFont typeface="Wingdings" panose="05000000000000000000" pitchFamily="2" charset="2"/>
              <a:buChar char="v"/>
            </a:pPr>
            <a:r>
              <a:rPr lang="id-ID" sz="1700" b="1" dirty="0" smtClean="0"/>
              <a:t>Secara yuridis-filosofis</a:t>
            </a:r>
            <a:r>
              <a:rPr lang="id-ID" sz="1700" dirty="0" smtClean="0"/>
              <a:t>, tidak dicantumkannya Tap MPRS No.XXV/MPRS/1966 tentang pelarangan Komunisme, dalam konsideran RUU HIP juga banyak dipersoalkan.</a:t>
            </a:r>
            <a:endParaRPr lang="id-ID" sz="1700" dirty="0" smtClean="0"/>
          </a:p>
          <a:p>
            <a:pPr>
              <a:buFont typeface="Wingdings" panose="05000000000000000000" pitchFamily="2" charset="2"/>
              <a:buChar char="v"/>
            </a:pPr>
            <a:r>
              <a:rPr lang="id-ID" sz="1700" b="1" dirty="0" smtClean="0"/>
              <a:t>Secara filosofis, </a:t>
            </a:r>
            <a:r>
              <a:rPr lang="id-ID" sz="1700" dirty="0" smtClean="0"/>
              <a:t>RUU HIP dinilai reduktif dan kurang komprehensif. </a:t>
            </a:r>
            <a:endParaRPr lang="id-ID" sz="1700" dirty="0" smtClean="0"/>
          </a:p>
          <a:p>
            <a:pPr>
              <a:buFont typeface="Wingdings" panose="05000000000000000000" pitchFamily="2" charset="2"/>
              <a:buChar char="v"/>
            </a:pPr>
            <a:r>
              <a:rPr lang="id-ID" sz="1700" b="1" dirty="0" smtClean="0"/>
              <a:t>Secara akademis </a:t>
            </a:r>
            <a:r>
              <a:rPr lang="id-ID" sz="1700" dirty="0" smtClean="0"/>
              <a:t>terbukti RUU HIP ini memiliki </a:t>
            </a:r>
            <a:r>
              <a:rPr lang="id-ID" sz="1700" b="1" dirty="0" smtClean="0"/>
              <a:t>kelemahan bahkan kesalahan yang mendasar </a:t>
            </a:r>
            <a:r>
              <a:rPr lang="id-ID" sz="1700" dirty="0" smtClean="0"/>
              <a:t>secara konseptual historis, filosofis, yuridis, dan sosiologis.</a:t>
            </a:r>
            <a:endParaRPr lang="id-ID" sz="1700" dirty="0" smtClean="0"/>
          </a:p>
          <a:p>
            <a:r>
              <a:rPr lang="id-ID" sz="1700" b="1" dirty="0" smtClean="0"/>
              <a:t>Rekomendasi : </a:t>
            </a:r>
            <a:r>
              <a:rPr lang="id-ID" sz="1700" dirty="0" smtClean="0"/>
              <a:t>Untuk menghindari konflik ideologis, polemik berkepanjangan, menguras energi, dan mengancam  keutuhan  bangsa,  direkomendasikan  kepada  Pemerintah  dan  DPR  untuk  tidak sekedar menunda, namun lebih bijaksana apabila RUU HIP ini tidak dilanjutkan dibahas, sampai situasi kondusif, dan ada kajian yang lebih komprehensif dengan melibatkan seluruh elemen masyarakat.</a:t>
            </a:r>
            <a:endParaRPr lang="id-ID" sz="1700" dirty="0" smtClean="0"/>
          </a:p>
          <a:p>
            <a:pPr>
              <a:buFont typeface="Wingdings" panose="05000000000000000000" pitchFamily="2" charset="2"/>
              <a:buChar char="v"/>
            </a:pPr>
            <a:endParaRPr lang="id-ID" sz="1700" dirty="0" smtClean="0"/>
          </a:p>
          <a:p>
            <a:pPr>
              <a:buFont typeface="Wingdings" panose="05000000000000000000" pitchFamily="2" charset="2"/>
              <a:buChar char="v"/>
            </a:pPr>
            <a:endParaRPr lang="id-ID" sz="1700" dirty="0" smtClean="0"/>
          </a:p>
          <a:p>
            <a:pPr>
              <a:buFont typeface="Wingdings" panose="05000000000000000000" pitchFamily="2" charset="2"/>
              <a:buChar char="v"/>
            </a:pPr>
            <a:endParaRPr lang="id-ID" sz="1600" dirty="0"/>
          </a:p>
          <a:p>
            <a:endParaRPr lang="id-ID" sz="1800" dirty="0"/>
          </a:p>
          <a:p>
            <a:endParaRPr lang="id-ID" sz="1800" dirty="0"/>
          </a:p>
          <a:p>
            <a:pPr>
              <a:buFont typeface="Wingdings" panose="05000000000000000000" pitchFamily="2" charset="2"/>
              <a:buChar char="Ø"/>
            </a:pPr>
            <a:endParaRPr lang="id-ID" sz="1600" dirty="0" smtClean="0">
              <a:effectLst/>
              <a:ea typeface="Times New Roman" panose="02020603050405020304" pitchFamily="18" charset="0"/>
            </a:endParaRPr>
          </a:p>
          <a:p>
            <a:pPr>
              <a:buFont typeface="Wingdings" panose="05000000000000000000" pitchFamily="2" charset="2"/>
              <a:buChar char="Ø"/>
            </a:pPr>
            <a:endParaRPr lang="id-ID" dirty="0"/>
          </a:p>
        </p:txBody>
      </p:sp>
      <p:sp>
        <p:nvSpPr>
          <p:cNvPr id="4" name="Rectangle 3"/>
          <p:cNvSpPr/>
          <p:nvPr/>
        </p:nvSpPr>
        <p:spPr>
          <a:xfrm>
            <a:off x="1089329" y="1488392"/>
            <a:ext cx="10145864" cy="276999"/>
          </a:xfrm>
          <a:prstGeom prst="rect">
            <a:avLst/>
          </a:prstGeom>
        </p:spPr>
        <p:txBody>
          <a:bodyPr wrap="square">
            <a:spAutoFit/>
          </a:bodyPr>
          <a:lstStyle/>
          <a:p>
            <a:pPr marL="68580" marR="40005" algn="just">
              <a:spcAft>
                <a:spcPts val="0"/>
              </a:spcAft>
            </a:pPr>
            <a:endParaRPr lang="id-ID" sz="1200" dirty="0">
              <a:effectLst/>
              <a:latin typeface="Times New Roman" panose="02020603050405020304" pitchFamily="18" charset="0"/>
              <a:ea typeface="Times New Roman" panose="02020603050405020304" pitchFamily="18" charset="0"/>
            </a:endParaRPr>
          </a:p>
        </p:txBody>
      </p:sp>
      <p:sp>
        <p:nvSpPr>
          <p:cNvPr id="5" name="Title 1"/>
          <p:cNvSpPr txBox="1"/>
          <p:nvPr/>
        </p:nvSpPr>
        <p:spPr>
          <a:xfrm>
            <a:off x="437322" y="71562"/>
            <a:ext cx="11330612" cy="684447"/>
          </a:xfrm>
          <a:prstGeom prst="rect">
            <a:avLst/>
          </a:prstGeom>
          <a:solidFill>
            <a:schemeClr val="accent4"/>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sz="2800" b="1" dirty="0" smtClean="0">
                <a:latin typeface="Berlin Sans FB" panose="020E0602020502020306" pitchFamily="34" charset="0"/>
              </a:rPr>
              <a:t>FPKPK – FORUM PUSAT KAJIAN PANCASILA DAN KEBANGSAAN</a:t>
            </a:r>
            <a:endParaRPr lang="id-ID" sz="2800" b="1" dirty="0">
              <a:latin typeface="Berlin Sans FB" panose="020E0602020502020306"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9788" y="71563"/>
            <a:ext cx="10515600" cy="779228"/>
          </a:xfrm>
        </p:spPr>
        <p:txBody>
          <a:bodyPr>
            <a:normAutofit/>
          </a:bodyPr>
          <a:lstStyle/>
          <a:p>
            <a:endParaRPr lang="id-ID" dirty="0"/>
          </a:p>
        </p:txBody>
      </p:sp>
      <p:sp>
        <p:nvSpPr>
          <p:cNvPr id="7" name="Content Placeholder 6"/>
          <p:cNvSpPr>
            <a:spLocks noGrp="1"/>
          </p:cNvSpPr>
          <p:nvPr>
            <p:ph sz="half" idx="2"/>
          </p:nvPr>
        </p:nvSpPr>
        <p:spPr>
          <a:xfrm>
            <a:off x="190831" y="1288111"/>
            <a:ext cx="11759979" cy="5494352"/>
          </a:xfrm>
          <a:solidFill>
            <a:schemeClr val="accent4">
              <a:lumMod val="20000"/>
              <a:lumOff val="80000"/>
            </a:schemeClr>
          </a:solidFill>
        </p:spPr>
        <p:txBody>
          <a:bodyPr>
            <a:normAutofit fontScale="25000" lnSpcReduction="20000"/>
          </a:bodyPr>
          <a:lstStyle/>
          <a:p>
            <a:pPr marL="0" indent="0">
              <a:buNone/>
            </a:pPr>
            <a:r>
              <a:rPr lang="id-ID" dirty="0" smtClean="0"/>
              <a:t> </a:t>
            </a:r>
            <a:r>
              <a:rPr lang="id-ID" sz="6000" b="1" dirty="0" smtClean="0"/>
              <a:t>Argumentasi AP3KnI  </a:t>
            </a:r>
            <a:r>
              <a:rPr lang="id-ID" sz="6000" dirty="0" smtClean="0"/>
              <a:t>sebagai berikut:</a:t>
            </a:r>
            <a:endParaRPr lang="id-ID" sz="6000" dirty="0" smtClean="0"/>
          </a:p>
          <a:p>
            <a:pPr marL="0" indent="0">
              <a:buNone/>
            </a:pPr>
            <a:r>
              <a:rPr lang="id-ID" sz="6000" dirty="0" smtClean="0"/>
              <a:t>1. </a:t>
            </a:r>
            <a:r>
              <a:rPr lang="id-ID" sz="6000" b="1" dirty="0" smtClean="0"/>
              <a:t>Pancasila  berkedudukan  sebagai  Norma  Fundamental  Negara  (</a:t>
            </a:r>
            <a:r>
              <a:rPr lang="id-ID" sz="6000" b="1" i="1" dirty="0" smtClean="0"/>
              <a:t>Staatsfundamentalnorm</a:t>
            </a:r>
            <a:r>
              <a:rPr lang="id-ID" sz="6000" b="1" dirty="0" smtClean="0"/>
              <a:t>) </a:t>
            </a:r>
            <a:r>
              <a:rPr lang="id-ID" sz="6000" dirty="0" smtClean="0"/>
              <a:t>sehingga apabila menempatkan Pancasila sebagai suatu produk Undang-Undang (</a:t>
            </a:r>
            <a:r>
              <a:rPr lang="id-ID" sz="6000" i="1" dirty="0" smtClean="0"/>
              <a:t>Formell Gezets</a:t>
            </a:r>
            <a:r>
              <a:rPr lang="id-ID" sz="6000" dirty="0" smtClean="0"/>
              <a:t>) maka bertentangan dengan teori Tata Susunan Norma Hukum Negara (</a:t>
            </a:r>
            <a:r>
              <a:rPr lang="id-ID" sz="6000" i="1" dirty="0" smtClean="0"/>
              <a:t>die Stufenordnung der Rechtsnormen</a:t>
            </a:r>
            <a:r>
              <a:rPr lang="id-ID" sz="6000" dirty="0" smtClean="0"/>
              <a:t>), sehingga </a:t>
            </a:r>
            <a:r>
              <a:rPr lang="id-ID" sz="6000" b="1" dirty="0" smtClean="0"/>
              <a:t>RUU HIP telah mendegradasi kedudukan Pancasila.</a:t>
            </a:r>
            <a:endParaRPr lang="id-ID" sz="6000" b="1" dirty="0" smtClean="0"/>
          </a:p>
          <a:p>
            <a:pPr marL="0" indent="0">
              <a:buNone/>
            </a:pPr>
            <a:r>
              <a:rPr lang="id-ID" sz="6000" dirty="0" smtClean="0"/>
              <a:t> 2.  </a:t>
            </a:r>
            <a:r>
              <a:rPr lang="id-ID" sz="6000" b="1" dirty="0" smtClean="0"/>
              <a:t>Pancasila berkedudukan sebagai sumber dan asas hukum bukan merupakan hukum kongkrit</a:t>
            </a:r>
            <a:r>
              <a:rPr lang="id-ID" sz="6000" dirty="0" smtClean="0"/>
              <a:t>, melainkan merupakan pikiran dasar yang umum dan abstrak, atau merupakan latar belakang peraturan kongkrit yang terdapat di dalam dan di belakang setiap sistem hukum, sehingga tidak tepat apabila menempatkan Pancasila sebagai Undang-Undang.</a:t>
            </a:r>
            <a:endParaRPr lang="id-ID" sz="6000" dirty="0" smtClean="0"/>
          </a:p>
          <a:p>
            <a:pPr marL="0" indent="0">
              <a:buNone/>
            </a:pPr>
            <a:r>
              <a:rPr lang="id-ID" sz="6000" dirty="0" smtClean="0"/>
              <a:t>3</a:t>
            </a:r>
            <a:r>
              <a:rPr lang="id-ID" sz="6000" b="1" dirty="0" smtClean="0"/>
              <a:t>. Penempatan  Pancasila  dalam  RUU  HIP   </a:t>
            </a:r>
            <a:r>
              <a:rPr lang="id-ID" sz="6000" dirty="0" smtClean="0"/>
              <a:t>juga  bertentangan  dengan   Pancasila   sebagai </a:t>
            </a:r>
            <a:r>
              <a:rPr lang="id-ID" sz="6000" i="1" dirty="0" smtClean="0"/>
              <a:t>philosofische grondslag </a:t>
            </a:r>
            <a:r>
              <a:rPr lang="id-ID" sz="6000" dirty="0" smtClean="0"/>
              <a:t>(dasar filsafat) dan </a:t>
            </a:r>
            <a:r>
              <a:rPr lang="id-ID" sz="6000" i="1" dirty="0" smtClean="0"/>
              <a:t>weltanschauung </a:t>
            </a:r>
            <a:r>
              <a:rPr lang="id-ID" sz="6000" dirty="0" smtClean="0"/>
              <a:t>(pandangan hidup). Dasar filsafat dan pandangan hidup tidak tepat apabila diatur dalam Undang-Undang.</a:t>
            </a:r>
            <a:endParaRPr lang="id-ID" sz="6000" dirty="0" smtClean="0"/>
          </a:p>
          <a:p>
            <a:pPr marL="0" indent="0">
              <a:buNone/>
            </a:pPr>
            <a:r>
              <a:rPr lang="id-ID" sz="6000" dirty="0" smtClean="0"/>
              <a:t> 4. </a:t>
            </a:r>
            <a:r>
              <a:rPr lang="id-ID" sz="6000" b="1" dirty="0" smtClean="0"/>
              <a:t>Secara  sosiologis</a:t>
            </a:r>
            <a:r>
              <a:rPr lang="id-ID" sz="6000" dirty="0" smtClean="0"/>
              <a:t>,  </a:t>
            </a:r>
            <a:r>
              <a:rPr lang="id-ID" sz="6000" b="1" dirty="0" smtClean="0"/>
              <a:t>tidak ada urgensi untuk  membentuk Undang Undang Haluan  Ideologi Pancasila</a:t>
            </a:r>
            <a:r>
              <a:rPr lang="id-ID" sz="6000" dirty="0" smtClean="0"/>
              <a:t>, karena selama ini yang menjadi permasalahan mendasar terkait Pancasila adalahdalam hal implementasi atau pelaksanaannya oleh individu dan golongan tertentu, bukan pada nilai-nilai dasarnya yang bersifat fundamental </a:t>
            </a:r>
            <a:r>
              <a:rPr lang="id-ID" sz="6000" i="1" dirty="0" smtClean="0"/>
              <a:t>(staatsfundamentalnorm).</a:t>
            </a:r>
            <a:r>
              <a:rPr lang="id-ID" sz="6000" dirty="0" smtClean="0"/>
              <a:t> </a:t>
            </a:r>
            <a:endParaRPr lang="id-ID" sz="6000" dirty="0" smtClean="0"/>
          </a:p>
          <a:p>
            <a:pPr marL="0" indent="0">
              <a:buNone/>
            </a:pPr>
            <a:r>
              <a:rPr lang="id-ID" sz="6000" b="1" dirty="0" smtClean="0"/>
              <a:t>5. Secara filosofis</a:t>
            </a:r>
            <a:r>
              <a:rPr lang="id-ID" sz="6000" dirty="0" smtClean="0"/>
              <a:t>, Pancasila dalam kedudukannya sebagai falsafah negara merupakan sumber nilai tertinggi dalam kehidupan bermasyarakat, berbangsa, dan bernegara, rumusannya telah final pada tanggal 18 Agustus 1945 sebagaimana tercantum dalam alinea IV Pembukaan Undang-Undang Dasar Negara Republik Indonesia Tahun 1945.</a:t>
            </a:r>
            <a:endParaRPr lang="id-ID" sz="6000" dirty="0" smtClean="0"/>
          </a:p>
          <a:p>
            <a:pPr marL="0" indent="0">
              <a:buNone/>
            </a:pPr>
            <a:r>
              <a:rPr lang="id-ID" sz="6000" dirty="0" smtClean="0"/>
              <a:t> </a:t>
            </a:r>
            <a:r>
              <a:rPr lang="id-ID" sz="6000" b="1" dirty="0" smtClean="0"/>
              <a:t>6. Secara  normatif</a:t>
            </a:r>
            <a:r>
              <a:rPr lang="id-ID" sz="6000" dirty="0" smtClean="0"/>
              <a:t>,  tidak  dicantumkannya  </a:t>
            </a:r>
            <a:r>
              <a:rPr lang="id-ID" sz="6000" b="1" dirty="0" smtClean="0"/>
              <a:t>Ketetapan  MPRS  No  XXV/MPRS/1966  tentang Pembubaran Partai Komunis Indonesia </a:t>
            </a:r>
            <a:r>
              <a:rPr lang="id-ID" sz="6000" dirty="0" smtClean="0"/>
              <a:t>dan sebagai organisasi terlarang di seluruh wilayah Negara Kesatuan Republik Indonesia, merupakan kesalahan mendasar.</a:t>
            </a:r>
            <a:endParaRPr lang="id-ID" sz="6000" dirty="0" smtClean="0"/>
          </a:p>
          <a:p>
            <a:pPr marL="0" indent="0">
              <a:buNone/>
            </a:pPr>
            <a:r>
              <a:rPr lang="id-ID" sz="6000" dirty="0" smtClean="0"/>
              <a:t>7. Rumusan </a:t>
            </a:r>
            <a:r>
              <a:rPr lang="id-ID" sz="6000" b="1" dirty="0" smtClean="0"/>
              <a:t>Trisila dan Ekasila </a:t>
            </a:r>
            <a:r>
              <a:rPr lang="id-ID" sz="6000" dirty="0" smtClean="0"/>
              <a:t>sebagaimana dicantumkan dalam RUU HIP, nyata -nyata telah mereduksi atau bahkan telah </a:t>
            </a:r>
            <a:r>
              <a:rPr lang="id-ID" sz="6000" b="1" dirty="0" smtClean="0"/>
              <a:t>mendegradasikan sila pertama Ketuhanan Yang Maha Esa</a:t>
            </a:r>
            <a:r>
              <a:rPr lang="id-ID" sz="6000" dirty="0" smtClean="0"/>
              <a:t>, yang berpotensi akan mengancam suasana kerukunan kehidupan umat beragama yang sudah terbina selama ini.</a:t>
            </a:r>
            <a:endParaRPr lang="id-ID" sz="6000" dirty="0" smtClean="0"/>
          </a:p>
          <a:p>
            <a:pPr marL="0" indent="0">
              <a:buNone/>
            </a:pPr>
            <a:r>
              <a:rPr lang="id-ID" sz="6000" dirty="0" smtClean="0"/>
              <a:t> </a:t>
            </a:r>
            <a:r>
              <a:rPr lang="id-ID" sz="6000" b="1" dirty="0" smtClean="0"/>
              <a:t>8. </a:t>
            </a:r>
            <a:r>
              <a:rPr lang="id-ID" sz="6000" dirty="0" smtClean="0"/>
              <a:t>Secara </a:t>
            </a:r>
            <a:r>
              <a:rPr lang="id-ID" sz="6000" b="1" dirty="0" smtClean="0"/>
              <a:t>historis</a:t>
            </a:r>
            <a:r>
              <a:rPr lang="id-ID" sz="6000" dirty="0" smtClean="0"/>
              <a:t>, para pendiri Republik </a:t>
            </a:r>
            <a:r>
              <a:rPr lang="id-ID" sz="6000" i="1" dirty="0" smtClean="0"/>
              <a:t>(founding fathers) </a:t>
            </a:r>
            <a:r>
              <a:rPr lang="id-ID" sz="6000" dirty="0" smtClean="0"/>
              <a:t>kita telah mewariskan semangat kebersamaan dalam  menyusun  dasar negara  Republik  Indonesia, bukan  mendahulukan kepentingan kelompok tertentu dengan agenda tertentu yang berpotensi memecah belah persatuan bangsa Indonesia saat ini.</a:t>
            </a:r>
            <a:endParaRPr lang="id-ID" sz="6000" dirty="0" smtClean="0"/>
          </a:p>
          <a:p>
            <a:pPr marL="0" indent="0">
              <a:buNone/>
            </a:pPr>
            <a:r>
              <a:rPr lang="id-ID" sz="6000" dirty="0" smtClean="0"/>
              <a:t> </a:t>
            </a:r>
            <a:r>
              <a:rPr lang="id-ID" sz="6000" b="1" dirty="0" smtClean="0"/>
              <a:t>9. Secara ideologis</a:t>
            </a:r>
            <a:r>
              <a:rPr lang="id-ID" sz="6000" dirty="0" smtClean="0"/>
              <a:t>, RUU HIP telah mereduksi sila-sila Pancasila sebagai satu kesatuan yang utuh dengan rumusan Trisila dan Ekasila, sehingga mengancam Pancasila sebagai ideologi negara, yang pada hakikatnya akan mengancam keberlangsungan bangsa Indonesia ke depan.</a:t>
            </a:r>
            <a:endParaRPr lang="id-ID" sz="6000" dirty="0" smtClean="0"/>
          </a:p>
          <a:p>
            <a:pPr marL="0" indent="0">
              <a:buNone/>
            </a:pPr>
            <a:r>
              <a:rPr lang="id-ID" sz="6000" dirty="0" smtClean="0"/>
              <a:t> </a:t>
            </a:r>
            <a:r>
              <a:rPr lang="id-ID" sz="6000" b="1" dirty="0" smtClean="0"/>
              <a:t>10.Terjadi  inkonsistensi  </a:t>
            </a:r>
            <a:r>
              <a:rPr lang="id-ID" sz="6000" dirty="0" smtClean="0"/>
              <a:t>antara  </a:t>
            </a:r>
            <a:r>
              <a:rPr lang="id-ID" sz="6000" b="1" dirty="0" smtClean="0"/>
              <a:t>definisi  Pancasila  dalam  RUU  HIP</a:t>
            </a:r>
            <a:r>
              <a:rPr lang="id-ID" sz="6000" dirty="0" smtClean="0"/>
              <a:t>  yang  mengacu  pada Pembukaan UUD 1945 yang tidak merinci secara jelas jabaran sila-sila Pancasila dalam Pembukaan UUD 1945. </a:t>
            </a:r>
            <a:endParaRPr lang="id-ID" sz="6000" dirty="0" smtClean="0"/>
          </a:p>
          <a:p>
            <a:pPr marL="0" indent="0">
              <a:buNone/>
            </a:pPr>
            <a:br>
              <a:rPr lang="en-US" sz="5600" dirty="0"/>
            </a:br>
            <a:endParaRPr lang="id-ID" sz="5600" dirty="0"/>
          </a:p>
          <a:p>
            <a:pPr marL="0" indent="0">
              <a:buNone/>
            </a:pPr>
            <a:r>
              <a:rPr lang="en-US" sz="5600" dirty="0"/>
              <a:t> </a:t>
            </a:r>
            <a:endParaRPr lang="id-ID" sz="5600" dirty="0"/>
          </a:p>
          <a:p>
            <a:pPr marL="0" indent="0">
              <a:buNone/>
            </a:pPr>
            <a:r>
              <a:rPr lang="en-US" dirty="0"/>
              <a:t> </a:t>
            </a:r>
            <a:endParaRPr lang="id-ID" dirty="0"/>
          </a:p>
          <a:p>
            <a:pPr marL="0" indent="0">
              <a:buNone/>
            </a:pPr>
            <a:endParaRPr lang="id-ID" dirty="0"/>
          </a:p>
          <a:p>
            <a:pPr marL="0" indent="0">
              <a:buNone/>
            </a:pPr>
            <a:br>
              <a:rPr lang="en-US" dirty="0"/>
            </a:br>
            <a:endParaRPr lang="id-ID" dirty="0" smtClean="0"/>
          </a:p>
          <a:p>
            <a:pPr marL="0" indent="0">
              <a:buNone/>
            </a:pPr>
            <a:r>
              <a:rPr lang="en-US" dirty="0"/>
              <a:t> </a:t>
            </a:r>
            <a:endParaRPr lang="id-ID" dirty="0"/>
          </a:p>
          <a:p>
            <a:pPr marL="0" indent="0">
              <a:buNone/>
            </a:pPr>
            <a:r>
              <a:rPr lang="en-US" dirty="0"/>
              <a:t>3. </a:t>
            </a:r>
            <a:endParaRPr lang="id-ID" sz="1800" dirty="0"/>
          </a:p>
          <a:p>
            <a:pPr marL="0" indent="0">
              <a:buNone/>
            </a:pPr>
            <a:endParaRPr lang="id-ID" sz="1800" dirty="0"/>
          </a:p>
        </p:txBody>
      </p:sp>
      <p:sp>
        <p:nvSpPr>
          <p:cNvPr id="4" name="Title 1"/>
          <p:cNvSpPr txBox="1"/>
          <p:nvPr/>
        </p:nvSpPr>
        <p:spPr>
          <a:xfrm>
            <a:off x="326003" y="71564"/>
            <a:ext cx="11533368" cy="556590"/>
          </a:xfrm>
          <a:prstGeom prst="rect">
            <a:avLst/>
          </a:prstGeom>
          <a:solidFill>
            <a:schemeClr val="accent6">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sz="2100" b="1" dirty="0" smtClean="0">
                <a:latin typeface="Berlin Sans FB" panose="020E0602020502020306" pitchFamily="34" charset="0"/>
              </a:rPr>
              <a:t>3. ASOSIASI PROFESI PENDIDIKAN PANCASILA DAN KEWARGANEGARAAN INDONESIA</a:t>
            </a:r>
            <a:endParaRPr lang="id-ID" sz="2100" b="1" dirty="0">
              <a:latin typeface="Berlin Sans FB" panose="020E0602020502020306" pitchFamily="34" charset="0"/>
            </a:endParaRPr>
          </a:p>
        </p:txBody>
      </p:sp>
      <p:sp>
        <p:nvSpPr>
          <p:cNvPr id="10" name="Rectangle 9"/>
          <p:cNvSpPr/>
          <p:nvPr/>
        </p:nvSpPr>
        <p:spPr>
          <a:xfrm>
            <a:off x="628154" y="508884"/>
            <a:ext cx="10948946" cy="694101"/>
          </a:xfrm>
          <a:prstGeom prst="rect">
            <a:avLst/>
          </a:prstGeom>
          <a:solidFill>
            <a:schemeClr val="accent5">
              <a:lumMod val="60000"/>
              <a:lumOff val="40000"/>
            </a:schemeClr>
          </a:solidFill>
        </p:spPr>
        <p:txBody>
          <a:bodyPr wrap="square">
            <a:spAutoFit/>
          </a:bodyPr>
          <a:lstStyle/>
          <a:p>
            <a:pPr marL="876935" marR="666115" algn="just">
              <a:lnSpc>
                <a:spcPct val="114000"/>
              </a:lnSpc>
              <a:spcBef>
                <a:spcPts val="55"/>
              </a:spcBef>
              <a:spcAft>
                <a:spcPts val="0"/>
              </a:spcAft>
            </a:pPr>
            <a:r>
              <a:rPr lang="id-ID" b="1" spc="5" dirty="0" smtClean="0">
                <a:latin typeface="Calibri" panose="020F0502020204030204" pitchFamily="34" charset="0"/>
                <a:ea typeface="Calibri" panose="020F0502020204030204" pitchFamily="34" charset="0"/>
              </a:rPr>
              <a:t>“ </a:t>
            </a:r>
            <a:r>
              <a:rPr lang="id-ID" b="1" spc="5" dirty="0" smtClean="0">
                <a:latin typeface="Agency FB" panose="020B0503020202020204" pitchFamily="34" charset="0"/>
                <a:ea typeface="Calibri" panose="020F0502020204030204" pitchFamily="34" charset="0"/>
              </a:rPr>
              <a:t>m</a:t>
            </a:r>
            <a:r>
              <a:rPr lang="id-ID" b="1" spc="-5" dirty="0" smtClean="0">
                <a:latin typeface="Agency FB" panose="020B0503020202020204" pitchFamily="34" charset="0"/>
                <a:ea typeface="Calibri" panose="020F0502020204030204" pitchFamily="34" charset="0"/>
              </a:rPr>
              <a:t>en</a:t>
            </a:r>
            <a:r>
              <a:rPr lang="id-ID" b="1" spc="-10" dirty="0" smtClean="0">
                <a:latin typeface="Agency FB" panose="020B0503020202020204" pitchFamily="34" charset="0"/>
                <a:ea typeface="Calibri" panose="020F0502020204030204" pitchFamily="34" charset="0"/>
              </a:rPr>
              <a:t>y</a:t>
            </a:r>
            <a:r>
              <a:rPr lang="id-ID" b="1" spc="5" dirty="0" smtClean="0">
                <a:latin typeface="Agency FB" panose="020B0503020202020204" pitchFamily="34" charset="0"/>
                <a:ea typeface="Calibri" panose="020F0502020204030204" pitchFamily="34" charset="0"/>
              </a:rPr>
              <a:t>a</a:t>
            </a:r>
            <a:r>
              <a:rPr lang="id-ID" b="1" dirty="0" smtClean="0">
                <a:latin typeface="Agency FB" panose="020B0503020202020204" pitchFamily="34" charset="0"/>
                <a:ea typeface="Calibri" panose="020F0502020204030204" pitchFamily="34" charset="0"/>
              </a:rPr>
              <a:t>t</a:t>
            </a:r>
            <a:r>
              <a:rPr lang="id-ID" b="1" spc="10" dirty="0" smtClean="0">
                <a:latin typeface="Agency FB" panose="020B0503020202020204" pitchFamily="34" charset="0"/>
                <a:ea typeface="Calibri" panose="020F0502020204030204" pitchFamily="34" charset="0"/>
              </a:rPr>
              <a:t>a</a:t>
            </a:r>
            <a:r>
              <a:rPr lang="id-ID" b="1" spc="-15" dirty="0" smtClean="0">
                <a:latin typeface="Agency FB" panose="020B0503020202020204" pitchFamily="34" charset="0"/>
                <a:ea typeface="Calibri" panose="020F0502020204030204" pitchFamily="34" charset="0"/>
              </a:rPr>
              <a:t>k</a:t>
            </a:r>
            <a:r>
              <a:rPr lang="id-ID" b="1" spc="5" dirty="0" smtClean="0">
                <a:latin typeface="Agency FB" panose="020B0503020202020204" pitchFamily="34" charset="0"/>
                <a:ea typeface="Calibri" panose="020F0502020204030204" pitchFamily="34" charset="0"/>
              </a:rPr>
              <a:t>a</a:t>
            </a:r>
            <a:r>
              <a:rPr lang="id-ID" b="1" dirty="0" smtClean="0">
                <a:latin typeface="Agency FB" panose="020B0503020202020204" pitchFamily="34" charset="0"/>
                <a:ea typeface="Calibri" panose="020F0502020204030204" pitchFamily="34" charset="0"/>
              </a:rPr>
              <a:t>n</a:t>
            </a:r>
            <a:r>
              <a:rPr lang="id-ID" b="1" spc="-55" dirty="0" smtClean="0">
                <a:latin typeface="Agency FB" panose="020B0503020202020204" pitchFamily="34" charset="0"/>
                <a:ea typeface="Calibri" panose="020F0502020204030204" pitchFamily="34" charset="0"/>
              </a:rPr>
              <a:t> </a:t>
            </a:r>
            <a:r>
              <a:rPr lang="id-ID" b="1" dirty="0" smtClean="0">
                <a:latin typeface="Agency FB" panose="020B0503020202020204" pitchFamily="34" charset="0"/>
                <a:ea typeface="Calibri" panose="020F0502020204030204" pitchFamily="34" charset="0"/>
              </a:rPr>
              <a:t>s</a:t>
            </a:r>
            <a:r>
              <a:rPr lang="id-ID" b="1" spc="5" dirty="0" smtClean="0">
                <a:latin typeface="Agency FB" panose="020B0503020202020204" pitchFamily="34" charset="0"/>
                <a:ea typeface="Calibri" panose="020F0502020204030204" pitchFamily="34" charset="0"/>
              </a:rPr>
              <a:t>i</a:t>
            </a:r>
            <a:r>
              <a:rPr lang="id-ID" b="1" dirty="0" smtClean="0">
                <a:latin typeface="Agency FB" panose="020B0503020202020204" pitchFamily="34" charset="0"/>
                <a:ea typeface="Calibri" panose="020F0502020204030204" pitchFamily="34" charset="0"/>
              </a:rPr>
              <a:t>k</a:t>
            </a:r>
            <a:r>
              <a:rPr lang="id-ID" b="1" spc="5" dirty="0" smtClean="0">
                <a:latin typeface="Agency FB" panose="020B0503020202020204" pitchFamily="34" charset="0"/>
                <a:ea typeface="Calibri" panose="020F0502020204030204" pitchFamily="34" charset="0"/>
              </a:rPr>
              <a:t>a</a:t>
            </a:r>
            <a:r>
              <a:rPr lang="id-ID" b="1" dirty="0" smtClean="0">
                <a:latin typeface="Agency FB" panose="020B0503020202020204" pitchFamily="34" charset="0"/>
                <a:ea typeface="Calibri" panose="020F0502020204030204" pitchFamily="34" charset="0"/>
              </a:rPr>
              <a:t>p</a:t>
            </a:r>
            <a:r>
              <a:rPr lang="id-ID" b="1" spc="-55" dirty="0" smtClean="0">
                <a:latin typeface="Agency FB" panose="020B0503020202020204" pitchFamily="34" charset="0"/>
                <a:ea typeface="Calibri" panose="020F0502020204030204" pitchFamily="34" charset="0"/>
              </a:rPr>
              <a:t> </a:t>
            </a:r>
            <a:r>
              <a:rPr lang="id-ID" b="1" spc="-10" dirty="0" smtClean="0">
                <a:latin typeface="Agency FB" panose="020B0503020202020204" pitchFamily="34" charset="0"/>
                <a:ea typeface="Calibri" panose="020F0502020204030204" pitchFamily="34" charset="0"/>
              </a:rPr>
              <a:t>M</a:t>
            </a:r>
            <a:r>
              <a:rPr lang="id-ID" b="1" spc="-5" dirty="0" smtClean="0">
                <a:latin typeface="Agency FB" panose="020B0503020202020204" pitchFamily="34" charset="0"/>
                <a:ea typeface="Calibri" panose="020F0502020204030204" pitchFamily="34" charset="0"/>
              </a:rPr>
              <a:t>E</a:t>
            </a:r>
            <a:r>
              <a:rPr lang="id-ID" b="1" spc="10" dirty="0" smtClean="0">
                <a:latin typeface="Agency FB" panose="020B0503020202020204" pitchFamily="34" charset="0"/>
                <a:ea typeface="Calibri" panose="020F0502020204030204" pitchFamily="34" charset="0"/>
              </a:rPr>
              <a:t>N</a:t>
            </a:r>
            <a:r>
              <a:rPr lang="id-ID" b="1" spc="5" dirty="0" smtClean="0">
                <a:latin typeface="Agency FB" panose="020B0503020202020204" pitchFamily="34" charset="0"/>
                <a:ea typeface="Calibri" panose="020F0502020204030204" pitchFamily="34" charset="0"/>
              </a:rPr>
              <a:t>O</a:t>
            </a:r>
            <a:r>
              <a:rPr lang="id-ID" b="1" spc="-5" dirty="0" smtClean="0">
                <a:latin typeface="Agency FB" panose="020B0503020202020204" pitchFamily="34" charset="0"/>
                <a:ea typeface="Calibri" panose="020F0502020204030204" pitchFamily="34" charset="0"/>
              </a:rPr>
              <a:t>LA</a:t>
            </a:r>
            <a:r>
              <a:rPr lang="id-ID" b="1" dirty="0" smtClean="0">
                <a:latin typeface="Agency FB" panose="020B0503020202020204" pitchFamily="34" charset="0"/>
                <a:ea typeface="Calibri" panose="020F0502020204030204" pitchFamily="34" charset="0"/>
              </a:rPr>
              <a:t>K</a:t>
            </a:r>
            <a:r>
              <a:rPr lang="id-ID" b="1" spc="-35" dirty="0" smtClean="0">
                <a:latin typeface="Agency FB" panose="020B0503020202020204" pitchFamily="34" charset="0"/>
                <a:ea typeface="Calibri" panose="020F0502020204030204" pitchFamily="34" charset="0"/>
              </a:rPr>
              <a:t> </a:t>
            </a:r>
            <a:r>
              <a:rPr lang="id-ID" b="1" spc="5" dirty="0" smtClean="0">
                <a:latin typeface="Agency FB" panose="020B0503020202020204" pitchFamily="34" charset="0"/>
                <a:ea typeface="Calibri" panose="020F0502020204030204" pitchFamily="34" charset="0"/>
              </a:rPr>
              <a:t>Ra</a:t>
            </a:r>
            <a:r>
              <a:rPr lang="id-ID" b="1" spc="-5" dirty="0" smtClean="0">
                <a:latin typeface="Agency FB" panose="020B0503020202020204" pitchFamily="34" charset="0"/>
                <a:ea typeface="Calibri" panose="020F0502020204030204" pitchFamily="34" charset="0"/>
              </a:rPr>
              <a:t>n</a:t>
            </a:r>
            <a:r>
              <a:rPr lang="id-ID" b="1" dirty="0" smtClean="0">
                <a:latin typeface="Agency FB" panose="020B0503020202020204" pitchFamily="34" charset="0"/>
                <a:ea typeface="Calibri" panose="020F0502020204030204" pitchFamily="34" charset="0"/>
              </a:rPr>
              <a:t>c</a:t>
            </a:r>
            <a:r>
              <a:rPr lang="id-ID" b="1" spc="-15" dirty="0" smtClean="0">
                <a:latin typeface="Agency FB" panose="020B0503020202020204" pitchFamily="34" charset="0"/>
                <a:ea typeface="Calibri" panose="020F0502020204030204" pitchFamily="34" charset="0"/>
              </a:rPr>
              <a:t>a</a:t>
            </a:r>
            <a:r>
              <a:rPr lang="id-ID" b="1" spc="-5" dirty="0" smtClean="0">
                <a:latin typeface="Agency FB" panose="020B0503020202020204" pitchFamily="34" charset="0"/>
                <a:ea typeface="Calibri" panose="020F0502020204030204" pitchFamily="34" charset="0"/>
              </a:rPr>
              <a:t>n</a:t>
            </a:r>
            <a:r>
              <a:rPr lang="id-ID" b="1" spc="-10" dirty="0" smtClean="0">
                <a:latin typeface="Agency FB" panose="020B0503020202020204" pitchFamily="34" charset="0"/>
                <a:ea typeface="Calibri" panose="020F0502020204030204" pitchFamily="34" charset="0"/>
              </a:rPr>
              <a:t>g</a:t>
            </a:r>
            <a:r>
              <a:rPr lang="id-ID" b="1" spc="5" dirty="0" smtClean="0">
                <a:latin typeface="Agency FB" panose="020B0503020202020204" pitchFamily="34" charset="0"/>
                <a:ea typeface="Calibri" panose="020F0502020204030204" pitchFamily="34" charset="0"/>
              </a:rPr>
              <a:t>a</a:t>
            </a:r>
            <a:r>
              <a:rPr lang="id-ID" b="1" dirty="0" smtClean="0">
                <a:latin typeface="Agency FB" panose="020B0503020202020204" pitchFamily="34" charset="0"/>
                <a:ea typeface="Calibri" panose="020F0502020204030204" pitchFamily="34" charset="0"/>
              </a:rPr>
              <a:t>n</a:t>
            </a:r>
            <a:r>
              <a:rPr lang="id-ID" b="1" spc="-35" dirty="0" smtClean="0">
                <a:latin typeface="Agency FB" panose="020B0503020202020204" pitchFamily="34" charset="0"/>
                <a:ea typeface="Calibri" panose="020F0502020204030204" pitchFamily="34" charset="0"/>
              </a:rPr>
              <a:t> </a:t>
            </a:r>
            <a:r>
              <a:rPr lang="id-ID" b="1" dirty="0" smtClean="0">
                <a:latin typeface="Agency FB" panose="020B0503020202020204" pitchFamily="34" charset="0"/>
                <a:ea typeface="Calibri" panose="020F0502020204030204" pitchFamily="34" charset="0"/>
              </a:rPr>
              <a:t>U</a:t>
            </a:r>
            <a:r>
              <a:rPr lang="id-ID" b="1" spc="-10" dirty="0" smtClean="0">
                <a:latin typeface="Agency FB" panose="020B0503020202020204" pitchFamily="34" charset="0"/>
                <a:ea typeface="Calibri" panose="020F0502020204030204" pitchFamily="34" charset="0"/>
              </a:rPr>
              <a:t>n</a:t>
            </a:r>
            <a:r>
              <a:rPr lang="id-ID" b="1" spc="-5" dirty="0" smtClean="0">
                <a:latin typeface="Agency FB" panose="020B0503020202020204" pitchFamily="34" charset="0"/>
                <a:ea typeface="Calibri" panose="020F0502020204030204" pitchFamily="34" charset="0"/>
              </a:rPr>
              <a:t>d</a:t>
            </a:r>
            <a:r>
              <a:rPr lang="id-ID" b="1" spc="5" dirty="0" smtClean="0">
                <a:latin typeface="Agency FB" panose="020B0503020202020204" pitchFamily="34" charset="0"/>
                <a:ea typeface="Calibri" panose="020F0502020204030204" pitchFamily="34" charset="0"/>
              </a:rPr>
              <a:t>a</a:t>
            </a:r>
            <a:r>
              <a:rPr lang="id-ID" b="1" spc="-5" dirty="0" smtClean="0">
                <a:latin typeface="Agency FB" panose="020B0503020202020204" pitchFamily="34" charset="0"/>
                <a:ea typeface="Calibri" panose="020F0502020204030204" pitchFamily="34" charset="0"/>
              </a:rPr>
              <a:t>n</a:t>
            </a:r>
            <a:r>
              <a:rPr lang="id-ID" b="1" dirty="0" smtClean="0">
                <a:latin typeface="Agency FB" panose="020B0503020202020204" pitchFamily="34" charset="0"/>
                <a:ea typeface="Calibri" panose="020F0502020204030204" pitchFamily="34" charset="0"/>
              </a:rPr>
              <a:t>g</a:t>
            </a:r>
            <a:r>
              <a:rPr lang="id-ID" b="1" spc="-5" dirty="0" smtClean="0">
                <a:latin typeface="Agency FB" panose="020B0503020202020204" pitchFamily="34" charset="0"/>
                <a:ea typeface="Calibri" panose="020F0502020204030204" pitchFamily="34" charset="0"/>
              </a:rPr>
              <a:t>-</a:t>
            </a:r>
            <a:r>
              <a:rPr lang="id-ID" b="1" dirty="0" smtClean="0">
                <a:latin typeface="Agency FB" panose="020B0503020202020204" pitchFamily="34" charset="0"/>
                <a:ea typeface="Calibri" panose="020F0502020204030204" pitchFamily="34" charset="0"/>
              </a:rPr>
              <a:t>U</a:t>
            </a:r>
            <a:r>
              <a:rPr lang="id-ID" b="1" spc="-10" dirty="0" smtClean="0">
                <a:latin typeface="Agency FB" panose="020B0503020202020204" pitchFamily="34" charset="0"/>
                <a:ea typeface="Calibri" panose="020F0502020204030204" pitchFamily="34" charset="0"/>
              </a:rPr>
              <a:t>n</a:t>
            </a:r>
            <a:r>
              <a:rPr lang="id-ID" b="1" spc="-5" dirty="0" smtClean="0">
                <a:latin typeface="Agency FB" panose="020B0503020202020204" pitchFamily="34" charset="0"/>
                <a:ea typeface="Calibri" panose="020F0502020204030204" pitchFamily="34" charset="0"/>
              </a:rPr>
              <a:t>d</a:t>
            </a:r>
            <a:r>
              <a:rPr lang="id-ID" b="1" spc="5" dirty="0" smtClean="0">
                <a:latin typeface="Agency FB" panose="020B0503020202020204" pitchFamily="34" charset="0"/>
                <a:ea typeface="Calibri" panose="020F0502020204030204" pitchFamily="34" charset="0"/>
              </a:rPr>
              <a:t>a</a:t>
            </a:r>
            <a:r>
              <a:rPr lang="id-ID" b="1" spc="15" dirty="0" smtClean="0">
                <a:latin typeface="Agency FB" panose="020B0503020202020204" pitchFamily="34" charset="0"/>
                <a:ea typeface="Calibri" panose="020F0502020204030204" pitchFamily="34" charset="0"/>
              </a:rPr>
              <a:t>n</a:t>
            </a:r>
            <a:r>
              <a:rPr lang="id-ID" b="1" dirty="0" smtClean="0">
                <a:latin typeface="Agency FB" panose="020B0503020202020204" pitchFamily="34" charset="0"/>
                <a:ea typeface="Calibri" panose="020F0502020204030204" pitchFamily="34" charset="0"/>
              </a:rPr>
              <a:t>g</a:t>
            </a:r>
            <a:r>
              <a:rPr lang="id-ID" b="1" spc="-40" dirty="0" smtClean="0">
                <a:latin typeface="Agency FB" panose="020B0503020202020204" pitchFamily="34" charset="0"/>
                <a:ea typeface="Calibri" panose="020F0502020204030204" pitchFamily="34" charset="0"/>
              </a:rPr>
              <a:t> </a:t>
            </a:r>
            <a:r>
              <a:rPr lang="id-ID" b="1" dirty="0" smtClean="0">
                <a:latin typeface="Agency FB" panose="020B0503020202020204" pitchFamily="34" charset="0"/>
                <a:ea typeface="Calibri" panose="020F0502020204030204" pitchFamily="34" charset="0"/>
              </a:rPr>
              <a:t>H</a:t>
            </a:r>
            <a:r>
              <a:rPr lang="id-ID" b="1" spc="10" dirty="0" smtClean="0">
                <a:latin typeface="Agency FB" panose="020B0503020202020204" pitchFamily="34" charset="0"/>
                <a:ea typeface="Calibri" panose="020F0502020204030204" pitchFamily="34" charset="0"/>
              </a:rPr>
              <a:t>a</a:t>
            </a:r>
            <a:r>
              <a:rPr lang="id-ID" b="1" spc="5" dirty="0" smtClean="0">
                <a:latin typeface="Agency FB" panose="020B0503020202020204" pitchFamily="34" charset="0"/>
                <a:ea typeface="Calibri" panose="020F0502020204030204" pitchFamily="34" charset="0"/>
              </a:rPr>
              <a:t>l</a:t>
            </a:r>
            <a:r>
              <a:rPr lang="id-ID" b="1" spc="-5" dirty="0" smtClean="0">
                <a:latin typeface="Agency FB" panose="020B0503020202020204" pitchFamily="34" charset="0"/>
                <a:ea typeface="Calibri" panose="020F0502020204030204" pitchFamily="34" charset="0"/>
              </a:rPr>
              <a:t>u</a:t>
            </a:r>
            <a:r>
              <a:rPr lang="id-ID" b="1" spc="5" dirty="0" smtClean="0">
                <a:latin typeface="Agency FB" panose="020B0503020202020204" pitchFamily="34" charset="0"/>
                <a:ea typeface="Calibri" panose="020F0502020204030204" pitchFamily="34" charset="0"/>
              </a:rPr>
              <a:t>a</a:t>
            </a:r>
            <a:r>
              <a:rPr lang="id-ID" b="1" dirty="0" smtClean="0">
                <a:latin typeface="Agency FB" panose="020B0503020202020204" pitchFamily="34" charset="0"/>
                <a:ea typeface="Calibri" panose="020F0502020204030204" pitchFamily="34" charset="0"/>
              </a:rPr>
              <a:t>n</a:t>
            </a:r>
            <a:r>
              <a:rPr lang="id-ID" b="1" spc="-55" dirty="0" smtClean="0">
                <a:latin typeface="Agency FB" panose="020B0503020202020204" pitchFamily="34" charset="0"/>
                <a:ea typeface="Calibri" panose="020F0502020204030204" pitchFamily="34" charset="0"/>
              </a:rPr>
              <a:t> </a:t>
            </a:r>
            <a:r>
              <a:rPr lang="id-ID" b="1" dirty="0" smtClean="0">
                <a:latin typeface="Agency FB" panose="020B0503020202020204" pitchFamily="34" charset="0"/>
                <a:ea typeface="Calibri" panose="020F0502020204030204" pitchFamily="34" charset="0"/>
              </a:rPr>
              <a:t>I</a:t>
            </a:r>
            <a:r>
              <a:rPr lang="id-ID" b="1" spc="-5" dirty="0" smtClean="0">
                <a:latin typeface="Agency FB" panose="020B0503020202020204" pitchFamily="34" charset="0"/>
                <a:ea typeface="Calibri" panose="020F0502020204030204" pitchFamily="34" charset="0"/>
              </a:rPr>
              <a:t>deo</a:t>
            </a:r>
            <a:r>
              <a:rPr lang="id-ID" b="1" spc="5" dirty="0" smtClean="0">
                <a:latin typeface="Agency FB" panose="020B0503020202020204" pitchFamily="34" charset="0"/>
                <a:ea typeface="Calibri" panose="020F0502020204030204" pitchFamily="34" charset="0"/>
              </a:rPr>
              <a:t>l</a:t>
            </a:r>
            <a:r>
              <a:rPr lang="id-ID" b="1" spc="-5" dirty="0" smtClean="0">
                <a:latin typeface="Agency FB" panose="020B0503020202020204" pitchFamily="34" charset="0"/>
                <a:ea typeface="Calibri" panose="020F0502020204030204" pitchFamily="34" charset="0"/>
              </a:rPr>
              <a:t>o</a:t>
            </a:r>
            <a:r>
              <a:rPr lang="id-ID" b="1" spc="-10" dirty="0" smtClean="0">
                <a:latin typeface="Agency FB" panose="020B0503020202020204" pitchFamily="34" charset="0"/>
                <a:ea typeface="Calibri" panose="020F0502020204030204" pitchFamily="34" charset="0"/>
              </a:rPr>
              <a:t>g</a:t>
            </a:r>
            <a:r>
              <a:rPr lang="id-ID" b="1" dirty="0" smtClean="0">
                <a:latin typeface="Agency FB" panose="020B0503020202020204" pitchFamily="34" charset="0"/>
                <a:ea typeface="Calibri" panose="020F0502020204030204" pitchFamily="34" charset="0"/>
              </a:rPr>
              <a:t>i</a:t>
            </a:r>
            <a:r>
              <a:rPr lang="id-ID" b="1" spc="-25" dirty="0" smtClean="0">
                <a:latin typeface="Agency FB" panose="020B0503020202020204" pitchFamily="34" charset="0"/>
                <a:ea typeface="Calibri" panose="020F0502020204030204" pitchFamily="34" charset="0"/>
              </a:rPr>
              <a:t> </a:t>
            </a:r>
            <a:r>
              <a:rPr lang="id-ID" b="1" dirty="0" smtClean="0">
                <a:latin typeface="Agency FB" panose="020B0503020202020204" pitchFamily="34" charset="0"/>
                <a:ea typeface="Calibri" panose="020F0502020204030204" pitchFamily="34" charset="0"/>
              </a:rPr>
              <a:t>P</a:t>
            </a:r>
            <a:r>
              <a:rPr lang="id-ID" b="1" spc="-10" dirty="0" smtClean="0">
                <a:latin typeface="Agency FB" panose="020B0503020202020204" pitchFamily="34" charset="0"/>
                <a:ea typeface="Calibri" panose="020F0502020204030204" pitchFamily="34" charset="0"/>
              </a:rPr>
              <a:t>a</a:t>
            </a:r>
            <a:r>
              <a:rPr lang="id-ID" b="1" spc="-5" dirty="0" smtClean="0">
                <a:latin typeface="Agency FB" panose="020B0503020202020204" pitchFamily="34" charset="0"/>
                <a:ea typeface="Calibri" panose="020F0502020204030204" pitchFamily="34" charset="0"/>
              </a:rPr>
              <a:t>n</a:t>
            </a:r>
            <a:r>
              <a:rPr lang="id-ID" b="1" dirty="0" smtClean="0">
                <a:latin typeface="Agency FB" panose="020B0503020202020204" pitchFamily="34" charset="0"/>
                <a:ea typeface="Calibri" panose="020F0502020204030204" pitchFamily="34" charset="0"/>
              </a:rPr>
              <a:t>c</a:t>
            </a:r>
            <a:r>
              <a:rPr lang="id-ID" b="1" spc="5" dirty="0" smtClean="0">
                <a:latin typeface="Agency FB" panose="020B0503020202020204" pitchFamily="34" charset="0"/>
                <a:ea typeface="Calibri" panose="020F0502020204030204" pitchFamily="34" charset="0"/>
              </a:rPr>
              <a:t>a</a:t>
            </a:r>
            <a:r>
              <a:rPr lang="id-ID" b="1" dirty="0" smtClean="0">
                <a:latin typeface="Agency FB" panose="020B0503020202020204" pitchFamily="34" charset="0"/>
                <a:ea typeface="Calibri" panose="020F0502020204030204" pitchFamily="34" charset="0"/>
              </a:rPr>
              <a:t>s</a:t>
            </a:r>
            <a:r>
              <a:rPr lang="id-ID" b="1" spc="5" dirty="0" smtClean="0">
                <a:latin typeface="Agency FB" panose="020B0503020202020204" pitchFamily="34" charset="0"/>
                <a:ea typeface="Calibri" panose="020F0502020204030204" pitchFamily="34" charset="0"/>
              </a:rPr>
              <a:t>il</a:t>
            </a:r>
            <a:r>
              <a:rPr lang="id-ID" b="1" dirty="0" smtClean="0">
                <a:latin typeface="Agency FB" panose="020B0503020202020204" pitchFamily="34" charset="0"/>
                <a:ea typeface="Calibri" panose="020F0502020204030204" pitchFamily="34" charset="0"/>
              </a:rPr>
              <a:t>a</a:t>
            </a:r>
            <a:r>
              <a:rPr lang="id-ID" b="1" spc="-25" dirty="0" smtClean="0">
                <a:latin typeface="Agency FB" panose="020B0503020202020204" pitchFamily="34" charset="0"/>
                <a:ea typeface="Calibri" panose="020F0502020204030204" pitchFamily="34" charset="0"/>
              </a:rPr>
              <a:t> </a:t>
            </a:r>
            <a:r>
              <a:rPr lang="id-ID" b="1" spc="5" dirty="0" smtClean="0">
                <a:latin typeface="Agency FB" panose="020B0503020202020204" pitchFamily="34" charset="0"/>
                <a:ea typeface="Calibri" panose="020F0502020204030204" pitchFamily="34" charset="0"/>
              </a:rPr>
              <a:t>(R</a:t>
            </a:r>
            <a:r>
              <a:rPr lang="id-ID" b="1" spc="-25" dirty="0" smtClean="0">
                <a:latin typeface="Agency FB" panose="020B0503020202020204" pitchFamily="34" charset="0"/>
                <a:ea typeface="Calibri" panose="020F0502020204030204" pitchFamily="34" charset="0"/>
              </a:rPr>
              <a:t>U</a:t>
            </a:r>
            <a:r>
              <a:rPr lang="id-ID" b="1" dirty="0" smtClean="0">
                <a:latin typeface="Agency FB" panose="020B0503020202020204" pitchFamily="34" charset="0"/>
                <a:ea typeface="Calibri" panose="020F0502020204030204" pitchFamily="34" charset="0"/>
              </a:rPr>
              <a:t>U HI</a:t>
            </a:r>
            <a:r>
              <a:rPr lang="id-ID" b="1" spc="5" dirty="0" smtClean="0">
                <a:latin typeface="Agency FB" panose="020B0503020202020204" pitchFamily="34" charset="0"/>
                <a:ea typeface="Calibri" panose="020F0502020204030204" pitchFamily="34" charset="0"/>
              </a:rPr>
              <a:t>P</a:t>
            </a:r>
            <a:r>
              <a:rPr lang="id-ID" b="1" dirty="0" smtClean="0">
                <a:latin typeface="Agency FB" panose="020B0503020202020204" pitchFamily="34" charset="0"/>
                <a:ea typeface="Calibri" panose="020F0502020204030204" pitchFamily="34" charset="0"/>
              </a:rPr>
              <a:t>)</a:t>
            </a:r>
            <a:r>
              <a:rPr lang="id-ID" b="1" spc="-5" dirty="0" smtClean="0">
                <a:latin typeface="Agency FB" panose="020B0503020202020204" pitchFamily="34" charset="0"/>
                <a:ea typeface="Calibri" panose="020F0502020204030204" pitchFamily="34" charset="0"/>
              </a:rPr>
              <a:t> d</a:t>
            </a:r>
            <a:r>
              <a:rPr lang="id-ID" b="1" spc="5" dirty="0" smtClean="0">
                <a:latin typeface="Agency FB" panose="020B0503020202020204" pitchFamily="34" charset="0"/>
                <a:ea typeface="Calibri" panose="020F0502020204030204" pitchFamily="34" charset="0"/>
              </a:rPr>
              <a:t>a</a:t>
            </a:r>
            <a:r>
              <a:rPr lang="id-ID" b="1" dirty="0" smtClean="0">
                <a:latin typeface="Agency FB" panose="020B0503020202020204" pitchFamily="34" charset="0"/>
                <a:ea typeface="Calibri" panose="020F0502020204030204" pitchFamily="34" charset="0"/>
              </a:rPr>
              <a:t>n</a:t>
            </a:r>
            <a:r>
              <a:rPr lang="id-ID" b="1" spc="-15" dirty="0" smtClean="0">
                <a:latin typeface="Agency FB" panose="020B0503020202020204" pitchFamily="34" charset="0"/>
                <a:ea typeface="Calibri" panose="020F0502020204030204" pitchFamily="34" charset="0"/>
              </a:rPr>
              <a:t> </a:t>
            </a:r>
            <a:r>
              <a:rPr lang="id-ID" b="1" spc="5" dirty="0" smtClean="0">
                <a:latin typeface="Agency FB" panose="020B0503020202020204" pitchFamily="34" charset="0"/>
                <a:ea typeface="Calibri" panose="020F0502020204030204" pitchFamily="34" charset="0"/>
              </a:rPr>
              <a:t>m</a:t>
            </a:r>
            <a:r>
              <a:rPr lang="id-ID" b="1" spc="-5" dirty="0" smtClean="0">
                <a:latin typeface="Agency FB" panose="020B0503020202020204" pitchFamily="34" charset="0"/>
                <a:ea typeface="Calibri" panose="020F0502020204030204" pitchFamily="34" charset="0"/>
              </a:rPr>
              <a:t>e</a:t>
            </a:r>
            <a:r>
              <a:rPr lang="id-ID" b="1" spc="5" dirty="0" smtClean="0">
                <a:latin typeface="Agency FB" panose="020B0503020202020204" pitchFamily="34" charset="0"/>
                <a:ea typeface="Calibri" panose="020F0502020204030204" pitchFamily="34" charset="0"/>
              </a:rPr>
              <a:t>mi</a:t>
            </a:r>
            <a:r>
              <a:rPr lang="id-ID" b="1" spc="-5" dirty="0" smtClean="0">
                <a:latin typeface="Agency FB" panose="020B0503020202020204" pitchFamily="34" charset="0"/>
                <a:ea typeface="Calibri" panose="020F0502020204030204" pitchFamily="34" charset="0"/>
              </a:rPr>
              <a:t>n</a:t>
            </a:r>
            <a:r>
              <a:rPr lang="id-ID" b="1" dirty="0" smtClean="0">
                <a:latin typeface="Agency FB" panose="020B0503020202020204" pitchFamily="34" charset="0"/>
                <a:ea typeface="Calibri" panose="020F0502020204030204" pitchFamily="34" charset="0"/>
              </a:rPr>
              <a:t>ta k</a:t>
            </a:r>
            <a:r>
              <a:rPr lang="id-ID" b="1" spc="-5" dirty="0" smtClean="0">
                <a:latin typeface="Agency FB" panose="020B0503020202020204" pitchFamily="34" charset="0"/>
                <a:ea typeface="Calibri" panose="020F0502020204030204" pitchFamily="34" charset="0"/>
              </a:rPr>
              <a:t>ep</a:t>
            </a:r>
            <a:r>
              <a:rPr lang="id-ID" b="1" spc="5" dirty="0" smtClean="0">
                <a:latin typeface="Agency FB" panose="020B0503020202020204" pitchFamily="34" charset="0"/>
                <a:ea typeface="Calibri" panose="020F0502020204030204" pitchFamily="34" charset="0"/>
              </a:rPr>
              <a:t>a</a:t>
            </a:r>
            <a:r>
              <a:rPr lang="id-ID" b="1" spc="-25" dirty="0" smtClean="0">
                <a:latin typeface="Agency FB" panose="020B0503020202020204" pitchFamily="34" charset="0"/>
                <a:ea typeface="Calibri" panose="020F0502020204030204" pitchFamily="34" charset="0"/>
              </a:rPr>
              <a:t>d</a:t>
            </a:r>
            <a:r>
              <a:rPr lang="id-ID" b="1" dirty="0" smtClean="0">
                <a:latin typeface="Agency FB" panose="020B0503020202020204" pitchFamily="34" charset="0"/>
                <a:ea typeface="Calibri" panose="020F0502020204030204" pitchFamily="34" charset="0"/>
              </a:rPr>
              <a:t>a</a:t>
            </a:r>
            <a:r>
              <a:rPr lang="id-ID" b="1" spc="-5" dirty="0" smtClean="0">
                <a:latin typeface="Agency FB" panose="020B0503020202020204" pitchFamily="34" charset="0"/>
                <a:ea typeface="Calibri" panose="020F0502020204030204" pitchFamily="34" charset="0"/>
              </a:rPr>
              <a:t> </a:t>
            </a:r>
            <a:r>
              <a:rPr lang="id-ID" b="1" dirty="0" smtClean="0">
                <a:latin typeface="Agency FB" panose="020B0503020202020204" pitchFamily="34" charset="0"/>
                <a:ea typeface="Calibri" panose="020F0502020204030204" pitchFamily="34" charset="0"/>
              </a:rPr>
              <a:t>Peme</a:t>
            </a:r>
            <a:r>
              <a:rPr lang="id-ID" b="1" spc="-10" dirty="0" smtClean="0">
                <a:latin typeface="Agency FB" panose="020B0503020202020204" pitchFamily="34" charset="0"/>
                <a:ea typeface="Calibri" panose="020F0502020204030204" pitchFamily="34" charset="0"/>
              </a:rPr>
              <a:t>r</a:t>
            </a:r>
            <a:r>
              <a:rPr lang="id-ID" b="1" spc="5" dirty="0" smtClean="0">
                <a:latin typeface="Agency FB" panose="020B0503020202020204" pitchFamily="34" charset="0"/>
                <a:ea typeface="Calibri" panose="020F0502020204030204" pitchFamily="34" charset="0"/>
              </a:rPr>
              <a:t>i</a:t>
            </a:r>
            <a:r>
              <a:rPr lang="id-ID" b="1" spc="-5" dirty="0" smtClean="0">
                <a:latin typeface="Agency FB" panose="020B0503020202020204" pitchFamily="34" charset="0"/>
                <a:ea typeface="Calibri" panose="020F0502020204030204" pitchFamily="34" charset="0"/>
              </a:rPr>
              <a:t>n</a:t>
            </a:r>
            <a:r>
              <a:rPr lang="id-ID" b="1" dirty="0" smtClean="0">
                <a:latin typeface="Agency FB" panose="020B0503020202020204" pitchFamily="34" charset="0"/>
                <a:ea typeface="Calibri" panose="020F0502020204030204" pitchFamily="34" charset="0"/>
              </a:rPr>
              <a:t>t</a:t>
            </a:r>
            <a:r>
              <a:rPr lang="id-ID" b="1" spc="10" dirty="0" smtClean="0">
                <a:latin typeface="Agency FB" panose="020B0503020202020204" pitchFamily="34" charset="0"/>
                <a:ea typeface="Calibri" panose="020F0502020204030204" pitchFamily="34" charset="0"/>
              </a:rPr>
              <a:t>a</a:t>
            </a:r>
            <a:r>
              <a:rPr lang="id-ID" b="1" dirty="0" smtClean="0">
                <a:latin typeface="Agency FB" panose="020B0503020202020204" pitchFamily="34" charset="0"/>
                <a:ea typeface="Calibri" panose="020F0502020204030204" pitchFamily="34" charset="0"/>
              </a:rPr>
              <a:t>h</a:t>
            </a:r>
            <a:r>
              <a:rPr lang="id-ID" b="1" spc="-15" dirty="0" smtClean="0">
                <a:latin typeface="Agency FB" panose="020B0503020202020204" pitchFamily="34" charset="0"/>
                <a:ea typeface="Calibri" panose="020F0502020204030204" pitchFamily="34" charset="0"/>
              </a:rPr>
              <a:t> </a:t>
            </a:r>
            <a:r>
              <a:rPr lang="id-ID" b="1" spc="-5" dirty="0" smtClean="0">
                <a:latin typeface="Agency FB" panose="020B0503020202020204" pitchFamily="34" charset="0"/>
                <a:ea typeface="Calibri" panose="020F0502020204030204" pitchFamily="34" charset="0"/>
              </a:rPr>
              <a:t>d</a:t>
            </a:r>
            <a:r>
              <a:rPr lang="id-ID" b="1" spc="5" dirty="0" smtClean="0">
                <a:latin typeface="Agency FB" panose="020B0503020202020204" pitchFamily="34" charset="0"/>
                <a:ea typeface="Calibri" panose="020F0502020204030204" pitchFamily="34" charset="0"/>
              </a:rPr>
              <a:t>a</a:t>
            </a:r>
            <a:r>
              <a:rPr lang="id-ID" b="1" dirty="0" smtClean="0">
                <a:latin typeface="Agency FB" panose="020B0503020202020204" pitchFamily="34" charset="0"/>
                <a:ea typeface="Calibri" panose="020F0502020204030204" pitchFamily="34" charset="0"/>
              </a:rPr>
              <a:t>n</a:t>
            </a:r>
            <a:r>
              <a:rPr lang="id-ID" b="1" spc="-15" dirty="0" smtClean="0">
                <a:latin typeface="Agency FB" panose="020B0503020202020204" pitchFamily="34" charset="0"/>
                <a:ea typeface="Calibri" panose="020F0502020204030204" pitchFamily="34" charset="0"/>
              </a:rPr>
              <a:t> </a:t>
            </a:r>
            <a:r>
              <a:rPr lang="id-ID" b="1" dirty="0" smtClean="0">
                <a:latin typeface="Agency FB" panose="020B0503020202020204" pitchFamily="34" charset="0"/>
                <a:ea typeface="Calibri" panose="020F0502020204030204" pitchFamily="34" charset="0"/>
              </a:rPr>
              <a:t>DPR</a:t>
            </a:r>
            <a:r>
              <a:rPr lang="id-ID" b="1" spc="-5" dirty="0" smtClean="0">
                <a:latin typeface="Agency FB" panose="020B0503020202020204" pitchFamily="34" charset="0"/>
                <a:ea typeface="Calibri" panose="020F0502020204030204" pitchFamily="34" charset="0"/>
              </a:rPr>
              <a:t> </a:t>
            </a:r>
            <a:r>
              <a:rPr lang="id-ID" b="1" spc="5" dirty="0" smtClean="0">
                <a:latin typeface="Agency FB" panose="020B0503020202020204" pitchFamily="34" charset="0"/>
                <a:ea typeface="Calibri" panose="020F0502020204030204" pitchFamily="34" charset="0"/>
              </a:rPr>
              <a:t>R</a:t>
            </a:r>
            <a:r>
              <a:rPr lang="id-ID" b="1" dirty="0" smtClean="0">
                <a:latin typeface="Agency FB" panose="020B0503020202020204" pitchFamily="34" charset="0"/>
                <a:ea typeface="Calibri" panose="020F0502020204030204" pitchFamily="34" charset="0"/>
              </a:rPr>
              <a:t>I</a:t>
            </a:r>
            <a:r>
              <a:rPr lang="id-ID" b="1" spc="-10" dirty="0" smtClean="0">
                <a:latin typeface="Agency FB" panose="020B0503020202020204" pitchFamily="34" charset="0"/>
                <a:ea typeface="Calibri" panose="020F0502020204030204" pitchFamily="34" charset="0"/>
              </a:rPr>
              <a:t> </a:t>
            </a:r>
            <a:r>
              <a:rPr lang="id-ID" b="1" spc="-5" dirty="0" smtClean="0">
                <a:latin typeface="Agency FB" panose="020B0503020202020204" pitchFamily="34" charset="0"/>
                <a:ea typeface="Calibri" panose="020F0502020204030204" pitchFamily="34" charset="0"/>
              </a:rPr>
              <a:t>un</a:t>
            </a:r>
            <a:r>
              <a:rPr lang="id-ID" b="1" dirty="0" smtClean="0">
                <a:latin typeface="Agency FB" panose="020B0503020202020204" pitchFamily="34" charset="0"/>
                <a:ea typeface="Calibri" panose="020F0502020204030204" pitchFamily="34" charset="0"/>
              </a:rPr>
              <a:t>tuk</a:t>
            </a:r>
            <a:r>
              <a:rPr lang="id-ID" b="1" spc="-10" dirty="0" smtClean="0">
                <a:latin typeface="Agency FB" panose="020B0503020202020204" pitchFamily="34" charset="0"/>
                <a:ea typeface="Calibri" panose="020F0502020204030204" pitchFamily="34" charset="0"/>
              </a:rPr>
              <a:t> M</a:t>
            </a:r>
            <a:r>
              <a:rPr lang="id-ID" b="1" spc="-5" dirty="0" smtClean="0">
                <a:latin typeface="Agency FB" panose="020B0503020202020204" pitchFamily="34" charset="0"/>
                <a:ea typeface="Calibri" panose="020F0502020204030204" pitchFamily="34" charset="0"/>
              </a:rPr>
              <a:t>E</a:t>
            </a:r>
            <a:r>
              <a:rPr lang="id-ID" b="1" spc="10" dirty="0" smtClean="0">
                <a:latin typeface="Agency FB" panose="020B0503020202020204" pitchFamily="34" charset="0"/>
                <a:ea typeface="Calibri" panose="020F0502020204030204" pitchFamily="34" charset="0"/>
              </a:rPr>
              <a:t>N</a:t>
            </a:r>
            <a:r>
              <a:rPr lang="id-ID" b="1" spc="-5" dirty="0" smtClean="0">
                <a:latin typeface="Agency FB" panose="020B0503020202020204" pitchFamily="34" charset="0"/>
                <a:ea typeface="Calibri" panose="020F0502020204030204" pitchFamily="34" charset="0"/>
              </a:rPr>
              <a:t>G</a:t>
            </a:r>
            <a:r>
              <a:rPr lang="id-ID" b="1" dirty="0" smtClean="0">
                <a:latin typeface="Agency FB" panose="020B0503020202020204" pitchFamily="34" charset="0"/>
                <a:ea typeface="Calibri" panose="020F0502020204030204" pitchFamily="34" charset="0"/>
              </a:rPr>
              <a:t>HE</a:t>
            </a:r>
            <a:r>
              <a:rPr lang="id-ID" b="1" spc="5" dirty="0" smtClean="0">
                <a:latin typeface="Agency FB" panose="020B0503020202020204" pitchFamily="34" charset="0"/>
                <a:ea typeface="Calibri" panose="020F0502020204030204" pitchFamily="34" charset="0"/>
              </a:rPr>
              <a:t>NT</a:t>
            </a:r>
            <a:r>
              <a:rPr lang="id-ID" b="1" dirty="0" smtClean="0">
                <a:latin typeface="Agency FB" panose="020B0503020202020204" pitchFamily="34" charset="0"/>
                <a:ea typeface="Calibri" panose="020F0502020204030204" pitchFamily="34" charset="0"/>
              </a:rPr>
              <a:t>IK</a:t>
            </a:r>
            <a:r>
              <a:rPr lang="id-ID" b="1" spc="30" dirty="0" smtClean="0">
                <a:latin typeface="Agency FB" panose="020B0503020202020204" pitchFamily="34" charset="0"/>
                <a:ea typeface="Calibri" panose="020F0502020204030204" pitchFamily="34" charset="0"/>
              </a:rPr>
              <a:t>A</a:t>
            </a:r>
            <a:r>
              <a:rPr lang="id-ID" b="1" dirty="0" smtClean="0">
                <a:latin typeface="Agency FB" panose="020B0503020202020204" pitchFamily="34" charset="0"/>
                <a:ea typeface="Calibri" panose="020F0502020204030204" pitchFamily="34" charset="0"/>
              </a:rPr>
              <a:t>N </a:t>
            </a:r>
            <a:r>
              <a:rPr lang="id-ID" b="1" spc="-5" dirty="0" smtClean="0">
                <a:latin typeface="Agency FB" panose="020B0503020202020204" pitchFamily="34" charset="0"/>
                <a:ea typeface="Calibri" panose="020F0502020204030204" pitchFamily="34" charset="0"/>
              </a:rPr>
              <a:t>pro</a:t>
            </a:r>
            <a:r>
              <a:rPr lang="id-ID" b="1" dirty="0" smtClean="0">
                <a:latin typeface="Agency FB" panose="020B0503020202020204" pitchFamily="34" charset="0"/>
                <a:ea typeface="Calibri" panose="020F0502020204030204" pitchFamily="34" charset="0"/>
              </a:rPr>
              <a:t>ses</a:t>
            </a:r>
            <a:r>
              <a:rPr lang="id-ID" b="1" spc="-10" dirty="0" smtClean="0">
                <a:latin typeface="Agency FB" panose="020B0503020202020204" pitchFamily="34" charset="0"/>
                <a:ea typeface="Calibri" panose="020F0502020204030204" pitchFamily="34" charset="0"/>
              </a:rPr>
              <a:t> </a:t>
            </a:r>
            <a:r>
              <a:rPr lang="id-ID" b="1" spc="-5" dirty="0" smtClean="0">
                <a:latin typeface="Agency FB" panose="020B0503020202020204" pitchFamily="34" charset="0"/>
                <a:ea typeface="Calibri" panose="020F0502020204030204" pitchFamily="34" charset="0"/>
              </a:rPr>
              <a:t>pe</a:t>
            </a:r>
            <a:r>
              <a:rPr lang="id-ID" b="1" spc="5" dirty="0" smtClean="0">
                <a:latin typeface="Agency FB" panose="020B0503020202020204" pitchFamily="34" charset="0"/>
                <a:ea typeface="Calibri" panose="020F0502020204030204" pitchFamily="34" charset="0"/>
              </a:rPr>
              <a:t>m</a:t>
            </a:r>
            <a:r>
              <a:rPr lang="id-ID" b="1" spc="-5" dirty="0" smtClean="0">
                <a:latin typeface="Agency FB" panose="020B0503020202020204" pitchFamily="34" charset="0"/>
                <a:ea typeface="Calibri" panose="020F0502020204030204" pitchFamily="34" charset="0"/>
              </a:rPr>
              <a:t>b</a:t>
            </a:r>
            <a:r>
              <a:rPr lang="id-ID" b="1" spc="5" dirty="0" smtClean="0">
                <a:latin typeface="Agency FB" panose="020B0503020202020204" pitchFamily="34" charset="0"/>
                <a:ea typeface="Calibri" panose="020F0502020204030204" pitchFamily="34" charset="0"/>
              </a:rPr>
              <a:t>a</a:t>
            </a:r>
            <a:r>
              <a:rPr lang="id-ID" b="1" spc="-5" dirty="0" smtClean="0">
                <a:latin typeface="Agency FB" panose="020B0503020202020204" pitchFamily="34" charset="0"/>
                <a:ea typeface="Calibri" panose="020F0502020204030204" pitchFamily="34" charset="0"/>
              </a:rPr>
              <a:t>h</a:t>
            </a:r>
            <a:r>
              <a:rPr lang="id-ID" b="1" spc="5" dirty="0" smtClean="0">
                <a:latin typeface="Agency FB" panose="020B0503020202020204" pitchFamily="34" charset="0"/>
                <a:ea typeface="Calibri" panose="020F0502020204030204" pitchFamily="34" charset="0"/>
              </a:rPr>
              <a:t>a</a:t>
            </a:r>
            <a:r>
              <a:rPr lang="id-ID" b="1" dirty="0" smtClean="0">
                <a:latin typeface="Agency FB" panose="020B0503020202020204" pitchFamily="34" charset="0"/>
                <a:ea typeface="Calibri" panose="020F0502020204030204" pitchFamily="34" charset="0"/>
              </a:rPr>
              <a:t>s</a:t>
            </a:r>
            <a:r>
              <a:rPr lang="id-ID" b="1" spc="10" dirty="0" smtClean="0">
                <a:latin typeface="Agency FB" panose="020B0503020202020204" pitchFamily="34" charset="0"/>
                <a:ea typeface="Calibri" panose="020F0502020204030204" pitchFamily="34" charset="0"/>
              </a:rPr>
              <a:t>a</a:t>
            </a:r>
            <a:r>
              <a:rPr lang="id-ID" b="1" dirty="0" smtClean="0">
                <a:latin typeface="Agency FB" panose="020B0503020202020204" pitchFamily="34" charset="0"/>
                <a:ea typeface="Calibri" panose="020F0502020204030204" pitchFamily="34" charset="0"/>
              </a:rPr>
              <a:t>n </a:t>
            </a:r>
            <a:r>
              <a:rPr lang="id-ID" b="1" spc="5" dirty="0" smtClean="0">
                <a:latin typeface="Agency FB" panose="020B0503020202020204" pitchFamily="34" charset="0"/>
                <a:ea typeface="Calibri" panose="020F0502020204030204" pitchFamily="34" charset="0"/>
              </a:rPr>
              <a:t>R</a:t>
            </a:r>
            <a:r>
              <a:rPr lang="id-ID" b="1" dirty="0" smtClean="0">
                <a:latin typeface="Agency FB" panose="020B0503020202020204" pitchFamily="34" charset="0"/>
                <a:ea typeface="Calibri" panose="020F0502020204030204" pitchFamily="34" charset="0"/>
              </a:rPr>
              <a:t>UU HI</a:t>
            </a:r>
            <a:r>
              <a:rPr lang="id-ID" b="1" spc="5" dirty="0" smtClean="0">
                <a:latin typeface="Agency FB" panose="020B0503020202020204" pitchFamily="34" charset="0"/>
                <a:ea typeface="Calibri" panose="020F0502020204030204" pitchFamily="34" charset="0"/>
              </a:rPr>
              <a:t>P”</a:t>
            </a:r>
            <a:r>
              <a:rPr lang="id-ID" b="1" dirty="0" smtClean="0">
                <a:latin typeface="Agency FB" panose="020B0503020202020204" pitchFamily="34" charset="0"/>
                <a:ea typeface="Calibri" panose="020F0502020204030204" pitchFamily="34" charset="0"/>
              </a:rPr>
              <a:t>.</a:t>
            </a:r>
            <a:endParaRPr lang="id-ID" sz="1200" dirty="0">
              <a:effectLst/>
              <a:latin typeface="Agency FB" panose="020B0503020202020204" pitchFamily="34"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24552</Words>
  <Application>WPS Presentation</Application>
  <PresentationFormat>Widescreen</PresentationFormat>
  <Paragraphs>283</Paragraphs>
  <Slides>24</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24</vt:i4>
      </vt:variant>
    </vt:vector>
  </HeadingPairs>
  <TitlesOfParts>
    <vt:vector size="38" baseType="lpstr">
      <vt:lpstr>Arial</vt:lpstr>
      <vt:lpstr>SimSun</vt:lpstr>
      <vt:lpstr>Wingdings</vt:lpstr>
      <vt:lpstr>Arial Black</vt:lpstr>
      <vt:lpstr>MS PGothic</vt:lpstr>
      <vt:lpstr>Berlin Sans FB</vt:lpstr>
      <vt:lpstr>Calibri</vt:lpstr>
      <vt:lpstr>Times New Roman</vt:lpstr>
      <vt:lpstr>Agency FB</vt:lpstr>
      <vt:lpstr>Bahnschrift Condensed</vt:lpstr>
      <vt:lpstr>Microsoft YaHei</vt:lpstr>
      <vt:lpstr>Arial Unicode MS</vt:lpstr>
      <vt:lpstr>Calibri Light</vt:lpstr>
      <vt:lpstr>Office Theme</vt:lpstr>
      <vt:lpstr>PowerPoint 演示文稿</vt:lpstr>
      <vt:lpstr>PowerPoint 演示文稿</vt:lpstr>
      <vt:lpstr>PowerPoint 演示文稿</vt:lpstr>
      <vt:lpstr>PERNYATAAN SIKAP BEBERAPA KOMUNITAS TERHADAP RUU HIP </vt:lpstr>
      <vt:lpstr>PERNYATAAN SIKAP BEBERAPA KOMUNITAS TERHADAP RUU HIP </vt:lpstr>
      <vt:lpstr>1. API – ASOSIASI PROFESOR INDONESIA</vt:lpstr>
      <vt:lpstr>2. FPKPK – FORUM PUSAT KAJIAN PANCASILA DAN KEBANGSAAN</vt:lpstr>
      <vt:lpstr>PowerPoint 演示文稿</vt:lpstr>
      <vt:lpstr>PowerPoint 演示文稿</vt:lpstr>
      <vt:lpstr>PowerPoint 演示文稿</vt:lpstr>
      <vt:lpstr>Mengapa RUU HIP ditolak? </vt:lpstr>
      <vt:lpstr>PowerPoint 演示文稿</vt:lpstr>
      <vt:lpstr>Maksud dan Dampak RUU HIP</vt:lpstr>
      <vt:lpstr>Maksud dan Dampak RUU HIP</vt:lpstr>
      <vt:lpstr>Maksud dan Dampak RUU HIP</vt:lpstr>
      <vt:lpstr>Maksud dan Dampak RUU HIP</vt:lpstr>
      <vt:lpstr>Maksud dan Dampak RUU HIP</vt:lpstr>
      <vt:lpstr>Maksud dan Dampak RUU HIP</vt:lpstr>
      <vt:lpstr>Maksud dan Dampak RUU HIP</vt:lpstr>
      <vt:lpstr>SIMPULAN RUU HIP</vt:lpstr>
      <vt:lpstr>FUNGSI IDEOLOGI PANCASILA</vt:lpstr>
      <vt:lpstr>TIGA DIMENSI IDEOLOGI PANCASILA</vt:lpstr>
      <vt:lpstr>BAGAIMANA SIKAP KITA SEBAGAI WNI yang Smart and Good Citizen?</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zuriahnurul@gmail.com</dc:creator>
  <cp:lastModifiedBy>Lenov_o</cp:lastModifiedBy>
  <cp:revision>77</cp:revision>
  <dcterms:created xsi:type="dcterms:W3CDTF">2020-06-30T08:40:00Z</dcterms:created>
  <dcterms:modified xsi:type="dcterms:W3CDTF">2020-07-03T07:01:11Z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1033-11.2.0.9431</vt:lpwstr>
  </property>
</Properties>
</file>